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/>
    <p:restoredTop sz="94626"/>
  </p:normalViewPr>
  <p:slideViewPr>
    <p:cSldViewPr snapToGrid="0">
      <p:cViewPr varScale="1">
        <p:scale>
          <a:sx n="104" d="100"/>
          <a:sy n="104" d="100"/>
        </p:scale>
        <p:origin x="5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18A4E1-0BD4-5D4D-A4F3-36DE291F82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D12184-DE26-D741-BB6E-3E210FA95A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F19CB4-AE5F-AE4F-AD33-57BE9F8AE3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6FC53-F300-B646-B2EA-B3BD1708D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825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5D3215-81E5-A04E-9A96-E4708A6022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B3B52C-B5B6-6245-8E7F-175E46D1A0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CD51A6-13F0-E74F-BA96-03622ACC54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18068-8C95-5444-9776-AAD0262347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434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8ADAC5-ABC0-8443-A77E-83CBA1F5DD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6C319C-5430-FD4D-BCF8-9D46D06201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1574D7-6E1D-774E-8877-EF83EF5D58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E7E6E-91B3-0849-879A-BB746D7CA0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7255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09458B-3DDA-384D-BAC5-859634EAC8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45FB5E-8BEE-7C42-8047-9DED6CA005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BA3899-9252-C142-93B6-A4C8B30FE7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EA36D-18C9-F047-ACF7-9AEDA0630F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904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10DA28-D759-2F42-A7E7-6A66C86790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F6C3AA-9EE4-F340-81AB-7D3DB74DC9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B38A93-8AFE-4849-920A-EEA59FC8A8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50513-B166-D34A-B498-6537E65C92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183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079D6C-AA7A-124E-9668-C8C39EB049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CE1853-D8D1-B048-A521-8F9E12887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EFD06D-F3F1-C14F-85F3-2E3C01F793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4A490-294A-C04D-8C67-7D977642A5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7435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936883-FCBE-DE4E-8A96-EB3AFAB2ED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BABF5C-5CBA-0A44-902F-AB12F2069D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089AA6-7A4E-304F-9B48-04FAA8ED28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2B1DB-9517-9544-B165-68B00935CA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137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5327A98-DA48-F14D-92BC-703A21F6BB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8F72FA3-843F-794F-8AB4-B1B932556D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19D88CF-72BF-5C41-BDA5-A6079EDEAA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F2681-2F46-1646-BF59-91E68E90D0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9003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8EF3D7C-7E2A-7245-88BD-ECD0C2EC42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5707D79-2251-D447-9B21-A4B84F65F1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101E1E-329E-C145-92C2-E88C47F0CF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ACB3B-E8B6-6B4A-9942-7CF2470495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458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D4ACC25-1E3F-0046-B8F2-CEB103ECF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695C2CA-272B-3141-AD34-C058352C39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21328D5-9008-0948-88B9-D0A60163BD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84E46-91AE-2B46-AFAA-3783ACE1DD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20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C69039-40FB-3640-949C-02119F5C87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DDC6F2-09C8-FC4D-9529-357E66F1F1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36ECCA-6A8F-374D-A100-887E5A9F33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FCDBB-79FC-7347-95E1-A2D1FB86B5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9715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E44A63-5090-E64A-AAA5-245BB9A7AE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8D0AB4-6B1B-B64D-954E-C1F6D8A0AD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757AB8-3789-7840-B82B-DB63F5587D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02DD7-975B-3C42-AE81-7841660892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186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071455C-41F8-F246-B14A-940D49F8B5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71AB9A7-71E8-274B-BB6E-22D85DD548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6D4A318-39AB-B04D-9401-6A7A48ABFDE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FE6FDE6-B824-8447-8F67-04A21FDB92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55BA5B5-04CB-554F-B933-804C2E15EAB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C8961456-FB98-2A4E-880C-04BB1A5E17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aruma@ir.isas.jaxa.jp" TargetMode="External"/><Relationship Id="rId2" Type="http://schemas.openxmlformats.org/officeDocument/2006/relationships/hyperlink" Target="mailto:yamamura@ir.isas.jaxa.jp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>
            <a:extLst>
              <a:ext uri="{FF2B5EF4-FFF2-40B4-BE49-F238E27FC236}">
                <a16:creationId xmlns:a16="http://schemas.microsoft.com/office/drawing/2014/main" id="{9E6ED8CA-890C-CE48-BEDD-CBF4D3CA3D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8613" y="141288"/>
            <a:ext cx="8431212" cy="19653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1600" dirty="0">
                <a:latin typeface="+mn-ea"/>
                <a:ea typeface="+mn-ea"/>
              </a:rPr>
              <a:t>2024</a:t>
            </a:r>
            <a:r>
              <a:rPr lang="zh-TW" altLang="en-US" sz="1600" dirty="0">
                <a:latin typeface="+mn-ea"/>
                <a:ea typeface="+mn-ea"/>
              </a:rPr>
              <a:t>年度</a:t>
            </a:r>
            <a:r>
              <a:rPr lang="ja-JP" altLang="en-US" sz="1600" dirty="0">
                <a:latin typeface="+mn-ea"/>
                <a:ea typeface="+mn-ea"/>
              </a:rPr>
              <a:t>（前期）　総合研究大学院大学　宇宙科学専攻</a:t>
            </a:r>
            <a:r>
              <a:rPr lang="zh-TW" altLang="en-US" sz="2600" dirty="0">
                <a:latin typeface="+mn-ea"/>
                <a:ea typeface="+mn-ea"/>
              </a:rPr>
              <a:t> </a:t>
            </a:r>
            <a:br>
              <a:rPr lang="ja-JP" altLang="en-US" sz="2600" dirty="0">
                <a:latin typeface="+mn-ea"/>
                <a:ea typeface="+mn-ea"/>
              </a:rPr>
            </a:br>
            <a:r>
              <a:rPr lang="ja-JP" altLang="en-US" sz="2400" dirty="0">
                <a:latin typeface="+mn-ea"/>
                <a:ea typeface="+mn-ea"/>
              </a:rPr>
              <a:t>飛翔体天文学特論</a:t>
            </a:r>
            <a:r>
              <a:rPr lang="en-US" altLang="ja-JP" sz="2400" dirty="0">
                <a:latin typeface="+mn-ea"/>
                <a:ea typeface="+mn-ea"/>
              </a:rPr>
              <a:t>II</a:t>
            </a:r>
            <a:r>
              <a:rPr lang="ja-JP" altLang="en-US" sz="2400" dirty="0">
                <a:latin typeface="+mn-ea"/>
                <a:ea typeface="+mn-ea"/>
              </a:rPr>
              <a:t> </a:t>
            </a:r>
            <a:r>
              <a:rPr lang="en-US" altLang="ja-JP" sz="2400" dirty="0">
                <a:latin typeface="+mn-ea"/>
                <a:ea typeface="+mn-ea"/>
              </a:rPr>
              <a:t>/ Space Astronomy II</a:t>
            </a:r>
            <a:br>
              <a:rPr lang="en-US" altLang="ja-JP" sz="2400" dirty="0">
                <a:latin typeface="+mn-ea"/>
                <a:ea typeface="+mn-ea"/>
              </a:rPr>
            </a:br>
            <a:r>
              <a:rPr lang="ja-JP" altLang="en-US" sz="2600">
                <a:latin typeface="+mn-ea"/>
                <a:ea typeface="+mn-ea"/>
              </a:rPr>
              <a:t>　</a:t>
            </a:r>
            <a:r>
              <a:rPr lang="en-US" altLang="ja-JP" sz="2000" dirty="0">
                <a:latin typeface="+mn-ea"/>
                <a:ea typeface="+mn-ea"/>
              </a:rPr>
              <a:t>2024</a:t>
            </a:r>
            <a:r>
              <a:rPr lang="ja-JP" altLang="en-US" sz="2000">
                <a:latin typeface="+mn-ea"/>
                <a:ea typeface="+mn-ea"/>
              </a:rPr>
              <a:t>年</a:t>
            </a:r>
            <a:r>
              <a:rPr lang="en-US" altLang="ja-JP" sz="2000" dirty="0">
                <a:latin typeface="+mn-ea"/>
                <a:ea typeface="+mn-ea"/>
              </a:rPr>
              <a:t>4</a:t>
            </a:r>
            <a:r>
              <a:rPr lang="ja-JP" altLang="en-US" sz="2000" dirty="0">
                <a:latin typeface="+mn-ea"/>
                <a:ea typeface="+mn-ea"/>
              </a:rPr>
              <a:t>月</a:t>
            </a:r>
            <a:r>
              <a:rPr lang="en-US" altLang="ja-JP" sz="2000" dirty="0">
                <a:latin typeface="+mn-ea"/>
                <a:ea typeface="+mn-ea"/>
              </a:rPr>
              <a:t>18</a:t>
            </a:r>
            <a:r>
              <a:rPr lang="ja-JP" altLang="en-US" sz="2000" dirty="0">
                <a:latin typeface="+mn-ea"/>
                <a:ea typeface="+mn-ea"/>
              </a:rPr>
              <a:t>日</a:t>
            </a:r>
            <a:r>
              <a:rPr lang="ja-JP" altLang="en-US" sz="2000">
                <a:latin typeface="+mn-ea"/>
                <a:ea typeface="+mn-ea"/>
              </a:rPr>
              <a:t>～</a:t>
            </a:r>
            <a:r>
              <a:rPr lang="en-US" altLang="ja-JP" sz="2000" dirty="0">
                <a:latin typeface="+mn-ea"/>
                <a:ea typeface="+mn-ea"/>
              </a:rPr>
              <a:t>2024</a:t>
            </a:r>
            <a:r>
              <a:rPr lang="ja-JP" altLang="en-US" sz="2000">
                <a:latin typeface="+mn-ea"/>
                <a:ea typeface="+mn-ea"/>
              </a:rPr>
              <a:t>年</a:t>
            </a:r>
            <a:r>
              <a:rPr lang="en-US" altLang="ja-JP" sz="2000" dirty="0">
                <a:latin typeface="+mn-ea"/>
                <a:ea typeface="+mn-ea"/>
              </a:rPr>
              <a:t>7</a:t>
            </a:r>
            <a:r>
              <a:rPr lang="ja-JP" altLang="en-US" sz="2000">
                <a:latin typeface="+mn-ea"/>
                <a:ea typeface="+mn-ea"/>
              </a:rPr>
              <a:t>月</a:t>
            </a:r>
            <a:r>
              <a:rPr lang="en-US" altLang="ja-JP" sz="2000" dirty="0">
                <a:latin typeface="+mn-ea"/>
                <a:ea typeface="+mn-ea"/>
              </a:rPr>
              <a:t>25</a:t>
            </a:r>
            <a:r>
              <a:rPr lang="ja-JP" altLang="en-US" sz="2000">
                <a:latin typeface="+mn-ea"/>
                <a:ea typeface="+mn-ea"/>
              </a:rPr>
              <a:t>日</a:t>
            </a:r>
            <a:br>
              <a:rPr lang="ja-JP" altLang="en-US" sz="2000">
                <a:latin typeface="+mn-ea"/>
                <a:ea typeface="+mn-ea"/>
              </a:rPr>
            </a:br>
            <a:r>
              <a:rPr lang="ja-JP" altLang="en-US" sz="2000">
                <a:latin typeface="+mn-ea"/>
                <a:ea typeface="+mn-ea"/>
              </a:rPr>
              <a:t>木曜</a:t>
            </a:r>
            <a:r>
              <a:rPr lang="en-US" altLang="ja-JP" sz="2000" dirty="0">
                <a:latin typeface="+mn-ea"/>
                <a:ea typeface="+mn-ea"/>
              </a:rPr>
              <a:t>2</a:t>
            </a:r>
            <a:r>
              <a:rPr lang="ja-JP" altLang="en-US" sz="2000">
                <a:latin typeface="+mn-ea"/>
                <a:ea typeface="+mn-ea"/>
              </a:rPr>
              <a:t>限（</a:t>
            </a:r>
            <a:r>
              <a:rPr lang="ja-JP" altLang="ja-JP" sz="2000">
                <a:latin typeface="+mn-ea"/>
                <a:ea typeface="+mn-ea"/>
              </a:rPr>
              <a:t>1</a:t>
            </a:r>
            <a:r>
              <a:rPr lang="en-US" altLang="ja-JP" sz="2000" dirty="0">
                <a:latin typeface="+mn-ea"/>
                <a:ea typeface="+mn-ea"/>
              </a:rPr>
              <a:t>0:45</a:t>
            </a:r>
            <a:r>
              <a:rPr lang="ja-JP" altLang="ja-JP" sz="2000">
                <a:latin typeface="+mn-ea"/>
                <a:ea typeface="+mn-ea"/>
              </a:rPr>
              <a:t>-1</a:t>
            </a:r>
            <a:r>
              <a:rPr lang="en-US" altLang="ja-JP" sz="2000" dirty="0">
                <a:latin typeface="+mn-ea"/>
                <a:ea typeface="+mn-ea"/>
              </a:rPr>
              <a:t>2</a:t>
            </a:r>
            <a:r>
              <a:rPr lang="ja-JP" altLang="ja-JP" sz="2000">
                <a:latin typeface="+mn-ea"/>
                <a:ea typeface="+mn-ea"/>
              </a:rPr>
              <a:t>:</a:t>
            </a:r>
            <a:r>
              <a:rPr lang="en-US" altLang="ja-JP" sz="2000" dirty="0">
                <a:latin typeface="+mn-ea"/>
                <a:ea typeface="+mn-ea"/>
              </a:rPr>
              <a:t>15</a:t>
            </a:r>
            <a:r>
              <a:rPr lang="ja-JP" altLang="en-US" sz="2000">
                <a:latin typeface="+mn-ea"/>
                <a:ea typeface="+mn-ea"/>
              </a:rPr>
              <a:t>）</a:t>
            </a:r>
            <a:r>
              <a:rPr lang="ja-JP" altLang="en-US" sz="2000" dirty="0">
                <a:latin typeface="+mn-ea"/>
                <a:ea typeface="+mn-ea"/>
              </a:rPr>
              <a:t>，</a:t>
            </a:r>
            <a:r>
              <a:rPr lang="ja-JP" altLang="ja-JP" sz="2000" dirty="0">
                <a:latin typeface="+mn-ea"/>
                <a:ea typeface="+mn-ea"/>
              </a:rPr>
              <a:t>A</a:t>
            </a:r>
            <a:r>
              <a:rPr lang="ja-JP" altLang="en-US" sz="2000" dirty="0">
                <a:latin typeface="+mn-ea"/>
                <a:ea typeface="+mn-ea"/>
              </a:rPr>
              <a:t>棟</a:t>
            </a:r>
            <a:r>
              <a:rPr lang="ja-JP" altLang="ja-JP" sz="2000" dirty="0">
                <a:latin typeface="+mn-ea"/>
                <a:ea typeface="+mn-ea"/>
              </a:rPr>
              <a:t>1</a:t>
            </a:r>
            <a:r>
              <a:rPr lang="en-US" altLang="ja-JP" sz="2000" dirty="0">
                <a:latin typeface="+mn-ea"/>
                <a:ea typeface="+mn-ea"/>
              </a:rPr>
              <a:t>6</a:t>
            </a:r>
            <a:r>
              <a:rPr lang="ja-JP" altLang="ja-JP" sz="2000" dirty="0">
                <a:latin typeface="+mn-ea"/>
                <a:ea typeface="+mn-ea"/>
              </a:rPr>
              <a:t>3</a:t>
            </a:r>
            <a:r>
              <a:rPr lang="en-US" altLang="ja-JP" sz="2000" dirty="0">
                <a:latin typeface="+mn-ea"/>
                <a:ea typeface="+mn-ea"/>
              </a:rPr>
              <a:t>8</a:t>
            </a:r>
            <a:r>
              <a:rPr lang="ja-JP" altLang="en-US" sz="2000" dirty="0">
                <a:latin typeface="+mn-ea"/>
                <a:ea typeface="+mn-ea"/>
              </a:rPr>
              <a:t>号室</a:t>
            </a:r>
            <a:r>
              <a:rPr lang="en-US" altLang="ja-JP" sz="2000" dirty="0">
                <a:latin typeface="+mn-ea"/>
                <a:ea typeface="+mn-ea"/>
              </a:rPr>
              <a:t>/Zoom</a:t>
            </a:r>
            <a:br>
              <a:rPr lang="ja-JP" altLang="en-US" sz="2000" dirty="0">
                <a:latin typeface="+mn-ea"/>
                <a:ea typeface="+mn-ea"/>
              </a:rPr>
            </a:br>
            <a:r>
              <a:rPr lang="ja-JP" altLang="en-US" sz="2000" dirty="0">
                <a:latin typeface="+mn-ea"/>
                <a:ea typeface="+mn-ea"/>
              </a:rPr>
              <a:t>担当：　山村一誠</a:t>
            </a:r>
            <a:r>
              <a:rPr lang="en-US" altLang="ja-JP" sz="2000" dirty="0">
                <a:latin typeface="+mn-ea"/>
                <a:ea typeface="+mn-ea"/>
              </a:rPr>
              <a:t>(Issei Yamamura)</a:t>
            </a:r>
            <a:r>
              <a:rPr lang="ja-JP" altLang="en-US" sz="2000" dirty="0" err="1">
                <a:latin typeface="+mn-ea"/>
                <a:ea typeface="+mn-ea"/>
              </a:rPr>
              <a:t>、</a:t>
            </a:r>
            <a:r>
              <a:rPr lang="en-US" altLang="ja-JP" sz="2000" dirty="0">
                <a:latin typeface="+mn-ea"/>
                <a:ea typeface="+mn-ea"/>
              </a:rPr>
              <a:t> </a:t>
            </a:r>
            <a:r>
              <a:rPr lang="ja-JP" altLang="en-US" sz="2000" dirty="0">
                <a:latin typeface="+mn-ea"/>
                <a:ea typeface="+mn-ea"/>
              </a:rPr>
              <a:t>松原英雄</a:t>
            </a:r>
            <a:r>
              <a:rPr lang="en-US" altLang="ja-JP" sz="2000" dirty="0">
                <a:latin typeface="+mn-ea"/>
                <a:ea typeface="+mn-ea"/>
              </a:rPr>
              <a:t>(Hideo </a:t>
            </a:r>
            <a:r>
              <a:rPr lang="en-US" altLang="ja-JP" sz="2000" dirty="0" err="1">
                <a:latin typeface="+mn-ea"/>
                <a:ea typeface="+mn-ea"/>
              </a:rPr>
              <a:t>Matsuhara</a:t>
            </a:r>
            <a:r>
              <a:rPr lang="en-US" altLang="ja-JP" sz="2000" dirty="0">
                <a:latin typeface="+mn-ea"/>
                <a:ea typeface="+mn-ea"/>
              </a:rPr>
              <a:t>)</a:t>
            </a:r>
            <a:endParaRPr lang="en-US" altLang="ja-JP" sz="14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14338" name="Rectangle 5">
            <a:extLst>
              <a:ext uri="{FF2B5EF4-FFF2-40B4-BE49-F238E27FC236}">
                <a16:creationId xmlns:a16="http://schemas.microsoft.com/office/drawing/2014/main" id="{96EF49C7-E111-4C47-BFE0-0C3652EDD0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43138"/>
            <a:ext cx="8229600" cy="43576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ja-JP" sz="1800"/>
              <a:t>(</a:t>
            </a:r>
            <a:r>
              <a:rPr lang="ja-JP" altLang="en-US" sz="1800"/>
              <a:t>担当</a:t>
            </a:r>
            <a:r>
              <a:rPr lang="en-US" altLang="ja-JP" sz="1800"/>
              <a:t>: </a:t>
            </a:r>
            <a:r>
              <a:rPr lang="ja-JP" altLang="en-US" sz="1800"/>
              <a:t>山村</a:t>
            </a:r>
            <a:r>
              <a:rPr lang="en-US" altLang="ja-JP" sz="1800"/>
              <a:t> / Yamamura)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ja-JP" altLang="en-US" sz="1800"/>
              <a:t>１．赤外線でみる宇宙</a:t>
            </a:r>
            <a:r>
              <a:rPr lang="en-US" altLang="ja-JP" sz="1800"/>
              <a:t> The Universe as seen in Infrared </a:t>
            </a:r>
            <a:endParaRPr lang="ja-JP" altLang="en-US" sz="180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ja-JP" altLang="en-US" sz="1800"/>
              <a:t>２．天体輻射論の基礎</a:t>
            </a:r>
            <a:r>
              <a:rPr lang="en-US" altLang="ja-JP" sz="1800"/>
              <a:t> Basics of astronomical radiation</a:t>
            </a:r>
            <a:endParaRPr lang="ja-JP" altLang="en-US" sz="1800"/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ja-JP" altLang="en-US" sz="1600"/>
              <a:t>２－１．輻射強度・輻射流束</a:t>
            </a:r>
            <a:r>
              <a:rPr lang="en-US" altLang="ja-JP" sz="1600"/>
              <a:t> Definitions: Brightness/Flux</a:t>
            </a:r>
            <a:endParaRPr lang="ja-JP" altLang="en-US" sz="1600"/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ja-JP" altLang="en-US" sz="1600"/>
              <a:t>２－２．輻射輸送の式</a:t>
            </a:r>
            <a:r>
              <a:rPr lang="en-US" altLang="ja-JP" sz="1600"/>
              <a:t> Radiative transfer equation</a:t>
            </a:r>
            <a:endParaRPr lang="ja-JP" altLang="en-US" sz="1600"/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ja-JP" altLang="en-US" sz="1600"/>
              <a:t>２－３．黒体放射</a:t>
            </a:r>
            <a:r>
              <a:rPr lang="en-US" altLang="ja-JP" sz="1600"/>
              <a:t> Blackbody radiation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ja-JP" altLang="en-US" sz="1600"/>
              <a:t>２－４．ダストからの放射</a:t>
            </a:r>
            <a:r>
              <a:rPr lang="en-US" altLang="ja-JP" sz="1600"/>
              <a:t> Radiation from dust particles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ja-JP" altLang="en-US" sz="1600"/>
              <a:t>２－５．分子の吸収／放射バンド</a:t>
            </a:r>
            <a:r>
              <a:rPr lang="en-US" altLang="ja-JP" sz="1600"/>
              <a:t> Absorption/emission of molecules</a:t>
            </a:r>
            <a:endParaRPr lang="ja-JP" altLang="en-US" sz="160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/>
              <a:t>３．恒星進化と質量放出</a:t>
            </a:r>
            <a:r>
              <a:rPr kumimoji="0" lang="en-US" altLang="ja-JP" sz="1800"/>
              <a:t> Stellar evolution and mass loss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ja-JP" altLang="en-US" sz="1600"/>
              <a:t>３－１．恒星の晩期進化と質量放出現象</a:t>
            </a:r>
            <a:endParaRPr lang="en-US" altLang="ja-JP" sz="1600"/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en-US" altLang="ja-JP" sz="1600"/>
              <a:t>	Late stage of stellar evolution and mass-loss phenomenon</a:t>
            </a:r>
            <a:endParaRPr lang="ja-JP" altLang="en-US" sz="1600"/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ja-JP" altLang="en-US" sz="1600"/>
              <a:t>３－２．赤外線観測による質量放出履歴の研究</a:t>
            </a:r>
            <a:endParaRPr lang="en-US" altLang="ja-JP" sz="1600"/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en-US" altLang="ja-JP" sz="1600"/>
              <a:t>	Mass-loss study by infrared observations</a:t>
            </a:r>
            <a:endParaRPr lang="ja-JP" altLang="en-US" sz="160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/>
              <a:t>４．低温度星の赤外線分光観測</a:t>
            </a:r>
            <a:r>
              <a:rPr kumimoji="0" lang="en-US" altLang="ja-JP" sz="1800"/>
              <a:t> Infrared spectroscopy of cool stars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ja-JP" altLang="en-US" sz="1600"/>
              <a:t>４－１．星の化学組成と赤外線スペクトル</a:t>
            </a:r>
            <a:r>
              <a:rPr lang="en-US" altLang="ja-JP" sz="1600"/>
              <a:t> Chemical composition and infrared spectra</a:t>
            </a:r>
            <a:endParaRPr lang="ja-JP" altLang="en-US" sz="1600"/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ja-JP" altLang="en-US" sz="1600"/>
              <a:t>４－２．赤外線分光観測で調べる質量放出</a:t>
            </a:r>
            <a:r>
              <a:rPr lang="en-US" altLang="ja-JP" sz="1600"/>
              <a:t> Mass-loss study by infrared spectroscopy</a:t>
            </a:r>
            <a:endParaRPr lang="ja-JP" altLang="en-US" sz="1600"/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ja-JP" altLang="en-US" sz="1600"/>
              <a:t>４－３．褐色矮星の赤外線分光観測</a:t>
            </a:r>
            <a:r>
              <a:rPr lang="en-US" altLang="ja-JP" sz="1600"/>
              <a:t> Infrared spectroscopy of Brown Dwarfs</a:t>
            </a:r>
            <a:endParaRPr lang="ja-JP" altLang="en-US" sz="1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>
            <a:extLst>
              <a:ext uri="{FF2B5EF4-FFF2-40B4-BE49-F238E27FC236}">
                <a16:creationId xmlns:a16="http://schemas.microsoft.com/office/drawing/2014/main" id="{4C78B9DE-4A0F-1248-A2A4-B1AA7C2875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863" y="506413"/>
            <a:ext cx="8345487" cy="61960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1800" dirty="0"/>
              <a:t>(</a:t>
            </a:r>
            <a:r>
              <a:rPr lang="ja-JP" altLang="en-US" sz="1800"/>
              <a:t>担当</a:t>
            </a:r>
            <a:r>
              <a:rPr lang="en-US" altLang="ja-JP" sz="1800" dirty="0"/>
              <a:t>: </a:t>
            </a:r>
            <a:r>
              <a:rPr lang="ja-JP" altLang="en-US" sz="1800"/>
              <a:t>松原</a:t>
            </a:r>
            <a:r>
              <a:rPr lang="en-US" altLang="ja-JP" sz="1800" dirty="0"/>
              <a:t> / </a:t>
            </a:r>
            <a:r>
              <a:rPr lang="en-US" altLang="ja-JP" sz="1800" dirty="0" err="1"/>
              <a:t>Matsuhara</a:t>
            </a:r>
            <a:r>
              <a:rPr lang="en-US" altLang="ja-JP" sz="1800" dirty="0"/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/>
              <a:t>５</a:t>
            </a:r>
            <a:r>
              <a:rPr lang="ja-JP" altLang="en-US" sz="1800" dirty="0"/>
              <a:t>．星間塵 </a:t>
            </a:r>
            <a:r>
              <a:rPr lang="en-US" altLang="ja-JP" sz="1800" dirty="0"/>
              <a:t>Interstellar dust</a:t>
            </a:r>
            <a:endParaRPr lang="ja-JP" altLang="en-US" sz="1800" dirty="0"/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600" dirty="0"/>
              <a:t>５－１．星間塵の組成・物理量 </a:t>
            </a:r>
            <a:r>
              <a:rPr lang="en-US" altLang="ja-JP" sz="1600" dirty="0"/>
              <a:t>Dust composition, physical properties</a:t>
            </a:r>
            <a:endParaRPr lang="ja-JP" altLang="en-US" sz="1600" dirty="0"/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600" dirty="0"/>
              <a:t>５－２．星間吸収 </a:t>
            </a:r>
            <a:r>
              <a:rPr lang="en-US" altLang="ja-JP" sz="1600" dirty="0"/>
              <a:t>Interstellar attenuation by dust</a:t>
            </a:r>
            <a:endParaRPr lang="ja-JP" altLang="en-US" sz="1600" dirty="0"/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600" dirty="0"/>
              <a:t>５－３．星間塵からの放射 </a:t>
            </a:r>
            <a:r>
              <a:rPr lang="en-US" altLang="ja-JP" sz="1600" dirty="0"/>
              <a:t>radiation from dust</a:t>
            </a:r>
            <a:endParaRPr lang="ja-JP" altLang="en-US" sz="1600" dirty="0"/>
          </a:p>
          <a:p>
            <a:pPr marL="0" indent="0" eaLnBrk="1" hangingPunct="1">
              <a:buFontTx/>
              <a:buNone/>
              <a:defRPr/>
            </a:pPr>
            <a:r>
              <a:rPr lang="ja-JP" altLang="en-US" sz="1800" dirty="0"/>
              <a:t>６．銀河とその活動現象　</a:t>
            </a:r>
            <a:r>
              <a:rPr lang="en-US" altLang="ja-JP" sz="1800" dirty="0"/>
              <a:t>Galaxies and their activities</a:t>
            </a:r>
            <a:endParaRPr lang="ja-JP" altLang="en-US" sz="1600" dirty="0"/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600" dirty="0"/>
              <a:t>６－１．恒星の物理量 </a:t>
            </a:r>
            <a:r>
              <a:rPr lang="en-US" altLang="ja-JP" sz="1600" dirty="0"/>
              <a:t>physical properties of stars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600" dirty="0"/>
              <a:t>６－２．銀河の分類 </a:t>
            </a:r>
            <a:r>
              <a:rPr lang="en-US" altLang="ja-JP" sz="1600" dirty="0"/>
              <a:t>classification of galaxies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600" dirty="0"/>
              <a:t>６－３．スターバースト現象　</a:t>
            </a:r>
            <a:r>
              <a:rPr lang="en-US" altLang="ja-JP" sz="1600" dirty="0"/>
              <a:t>Starburst phenomena</a:t>
            </a:r>
            <a:endParaRPr lang="ja-JP" altLang="en-US" sz="1600" dirty="0"/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600" dirty="0"/>
              <a:t>６－４．活動的銀河核　</a:t>
            </a:r>
            <a:r>
              <a:rPr lang="en-US" altLang="ja-JP" sz="1600" dirty="0"/>
              <a:t>Active</a:t>
            </a:r>
            <a:r>
              <a:rPr lang="ja-JP" altLang="en-US" sz="1600" dirty="0"/>
              <a:t> </a:t>
            </a:r>
            <a:r>
              <a:rPr lang="en-US" altLang="ja-JP" sz="1600" dirty="0"/>
              <a:t>Galactic</a:t>
            </a:r>
            <a:r>
              <a:rPr lang="ja-JP" altLang="en-US" sz="1600" dirty="0"/>
              <a:t> </a:t>
            </a:r>
            <a:r>
              <a:rPr lang="en-US" altLang="ja-JP" sz="1600" dirty="0"/>
              <a:t>Nuclei 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600" dirty="0"/>
              <a:t>６－５</a:t>
            </a:r>
            <a:r>
              <a:rPr lang="en-US" altLang="ja-JP" sz="1600" dirty="0"/>
              <a:t>.  </a:t>
            </a:r>
            <a:r>
              <a:rPr lang="ja-JP" altLang="en-US" sz="1600" dirty="0"/>
              <a:t>銀河の進化モデル　</a:t>
            </a:r>
            <a:r>
              <a:rPr lang="en-US" altLang="ja-JP" sz="1600" dirty="0"/>
              <a:t>Evolution Model for Galaxies</a:t>
            </a:r>
          </a:p>
          <a:p>
            <a:pPr marL="0" indent="0" eaLnBrk="1" hangingPunct="1">
              <a:buFontTx/>
              <a:buNone/>
              <a:defRPr/>
            </a:pPr>
            <a:r>
              <a:rPr lang="ja-JP" altLang="en-US" sz="1800" dirty="0"/>
              <a:t>７．宇宙の階層構造と</a:t>
            </a:r>
            <a:r>
              <a:rPr lang="ja-JP" altLang="en-US" sz="1800"/>
              <a:t>星形成史　</a:t>
            </a:r>
            <a:endParaRPr lang="en-US" altLang="ja-JP" sz="1800" dirty="0"/>
          </a:p>
          <a:p>
            <a:pPr marL="712788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1800" dirty="0"/>
              <a:t>Cosmic Hierarchical Structure and Star Formation History </a:t>
            </a:r>
            <a:endParaRPr lang="ja-JP" altLang="en-US" sz="180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1600"/>
              <a:t>７－１</a:t>
            </a:r>
            <a:r>
              <a:rPr lang="ja-JP" altLang="en-US" sz="1600" dirty="0"/>
              <a:t>．宇宙膨張と赤方偏移 </a:t>
            </a:r>
            <a:r>
              <a:rPr lang="en-US" altLang="ja-JP" sz="1600" dirty="0"/>
              <a:t>Expanding Universe &amp; redshift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1600" dirty="0"/>
              <a:t>７－２．宇宙の階層構造とその形成 </a:t>
            </a:r>
            <a:r>
              <a:rPr lang="en-US" altLang="ja-JP" sz="1600" dirty="0"/>
              <a:t>hierarchical structure formation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1600" dirty="0"/>
              <a:t>７－３．宇宙の物質進化の概観 </a:t>
            </a:r>
            <a:r>
              <a:rPr lang="en-US" altLang="ja-JP" sz="1600" dirty="0"/>
              <a:t>Overview of cosmic material evolution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1600" dirty="0"/>
              <a:t>７－４．宇宙初期の形成途上銀河 </a:t>
            </a:r>
            <a:r>
              <a:rPr lang="en-US" altLang="ja-JP" sz="1600" dirty="0"/>
              <a:t>Forming galaxies in early Universe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000" dirty="0"/>
              <a:t>８．</a:t>
            </a:r>
            <a:r>
              <a:rPr lang="ja-JP" altLang="en-US" sz="1800" dirty="0"/>
              <a:t>赤外線天文衛星の概観　</a:t>
            </a:r>
            <a:endParaRPr lang="en-US" altLang="ja-JP" sz="1800" dirty="0"/>
          </a:p>
          <a:p>
            <a:pPr marL="803275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1800" dirty="0"/>
              <a:t>Overview of Infrared Astronomical Satellites</a:t>
            </a:r>
            <a:endParaRPr lang="ja-JP" altLang="en-US" sz="2000" dirty="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1600" dirty="0"/>
              <a:t>８－１．性能比較の上での鍵となるパラメータ　</a:t>
            </a:r>
            <a:r>
              <a:rPr lang="en-US" altLang="ja-JP" sz="1600" dirty="0"/>
              <a:t>Key specification parameters</a:t>
            </a:r>
            <a:endParaRPr lang="ja-JP" altLang="en-US" sz="1600" dirty="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1600" dirty="0"/>
              <a:t>８－２．これまでの赤外線天文衛星　</a:t>
            </a:r>
            <a:r>
              <a:rPr lang="en-US" altLang="ja-JP" sz="1600" dirty="0"/>
              <a:t>Past IR Astronomical Satellites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1600" dirty="0"/>
              <a:t>８－３．将来の赤外線天文衛星　</a:t>
            </a:r>
            <a:r>
              <a:rPr lang="en-US" altLang="ja-JP" sz="1600" dirty="0"/>
              <a:t>Future IR Astronomical Satellites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38EE1089-CC51-044C-9152-D941675BAA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sz="4000" dirty="0">
                <a:latin typeface="+mj-ea"/>
              </a:rPr>
              <a:t>Lecture Schedule</a:t>
            </a:r>
            <a:br>
              <a:rPr lang="ja-JP" altLang="en-US" sz="3600">
                <a:latin typeface="+mj-ea"/>
              </a:rPr>
            </a:br>
            <a:r>
              <a:rPr lang="ja-JP" altLang="en-US" sz="2400">
                <a:latin typeface="+mj-ea"/>
              </a:rPr>
              <a:t>木曜日</a:t>
            </a:r>
            <a:r>
              <a:rPr lang="en-US" altLang="ja-JP" sz="2400" dirty="0">
                <a:latin typeface="+mj-ea"/>
              </a:rPr>
              <a:t>2</a:t>
            </a:r>
            <a:r>
              <a:rPr lang="ja-JP" altLang="en-US" sz="2400">
                <a:latin typeface="+mj-ea"/>
              </a:rPr>
              <a:t>限（</a:t>
            </a:r>
            <a:r>
              <a:rPr lang="ja-JP" altLang="ja-JP" sz="2400">
                <a:latin typeface="+mj-ea"/>
              </a:rPr>
              <a:t>1</a:t>
            </a:r>
            <a:r>
              <a:rPr lang="en-US" altLang="ja-JP" sz="2400" dirty="0">
                <a:latin typeface="+mj-ea"/>
              </a:rPr>
              <a:t>0:45</a:t>
            </a:r>
            <a:r>
              <a:rPr lang="ja-JP" altLang="ja-JP" sz="2400">
                <a:latin typeface="+mj-ea"/>
              </a:rPr>
              <a:t>-1</a:t>
            </a:r>
            <a:r>
              <a:rPr lang="en-US" altLang="ja-JP" sz="2400" dirty="0">
                <a:latin typeface="+mj-ea"/>
              </a:rPr>
              <a:t>2</a:t>
            </a:r>
            <a:r>
              <a:rPr lang="ja-JP" altLang="ja-JP" sz="2400">
                <a:latin typeface="+mj-ea"/>
              </a:rPr>
              <a:t>:</a:t>
            </a:r>
            <a:r>
              <a:rPr lang="en-US" altLang="ja-JP" sz="2400" dirty="0">
                <a:latin typeface="+mj-ea"/>
              </a:rPr>
              <a:t>15</a:t>
            </a:r>
            <a:r>
              <a:rPr lang="ja-JP" altLang="en-US" sz="2400">
                <a:latin typeface="+mj-ea"/>
              </a:rPr>
              <a:t>），</a:t>
            </a:r>
            <a:r>
              <a:rPr lang="ja-JP" altLang="ja-JP" sz="2400">
                <a:latin typeface="+mj-ea"/>
              </a:rPr>
              <a:t>A</a:t>
            </a:r>
            <a:r>
              <a:rPr lang="ja-JP" altLang="en-US" sz="2400">
                <a:latin typeface="+mj-ea"/>
              </a:rPr>
              <a:t>棟</a:t>
            </a:r>
            <a:r>
              <a:rPr lang="ja-JP" altLang="ja-JP" sz="2400">
                <a:latin typeface="+mj-ea"/>
              </a:rPr>
              <a:t>1</a:t>
            </a:r>
            <a:r>
              <a:rPr lang="en-US" altLang="ja-JP" sz="2400" dirty="0">
                <a:latin typeface="+mj-ea"/>
              </a:rPr>
              <a:t>6</a:t>
            </a:r>
            <a:r>
              <a:rPr lang="ja-JP" altLang="ja-JP" sz="2400">
                <a:latin typeface="+mj-ea"/>
              </a:rPr>
              <a:t>3</a:t>
            </a:r>
            <a:r>
              <a:rPr lang="en-US" altLang="ja-JP" sz="2400" dirty="0">
                <a:latin typeface="+mj-ea"/>
              </a:rPr>
              <a:t>8</a:t>
            </a:r>
            <a:r>
              <a:rPr lang="ja-JP" altLang="en-US" sz="2400">
                <a:latin typeface="+mj-ea"/>
              </a:rPr>
              <a:t>号室</a:t>
            </a:r>
            <a:r>
              <a:rPr lang="en-US" altLang="ja-JP" sz="2400" dirty="0">
                <a:latin typeface="+mj-ea"/>
              </a:rPr>
              <a:t>/Zoom</a:t>
            </a:r>
            <a:endParaRPr lang="ja-JP" altLang="en-US" sz="2400">
              <a:latin typeface="+mj-ea"/>
            </a:endParaRPr>
          </a:p>
        </p:txBody>
      </p:sp>
      <p:sp>
        <p:nvSpPr>
          <p:cNvPr id="14338" name="Text Box 79">
            <a:extLst>
              <a:ext uri="{FF2B5EF4-FFF2-40B4-BE49-F238E27FC236}">
                <a16:creationId xmlns:a16="http://schemas.microsoft.com/office/drawing/2014/main" id="{85FE293C-D99C-534A-8B7F-C57B5BEFF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" y="4749800"/>
            <a:ext cx="7288213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ja-JP" altLang="en-US" sz="1600" dirty="0">
                <a:latin typeface="+mn-ea"/>
                <a:ea typeface="+mn-ea"/>
              </a:rPr>
              <a:t>単位：</a:t>
            </a:r>
            <a:r>
              <a:rPr lang="en-US" altLang="ja-JP" sz="1600" dirty="0">
                <a:latin typeface="+mn-ea"/>
                <a:ea typeface="+mn-ea"/>
              </a:rPr>
              <a:t> </a:t>
            </a:r>
            <a:r>
              <a:rPr lang="ja-JP" altLang="en-US" sz="1600" dirty="0">
                <a:latin typeface="+mn-ea"/>
                <a:ea typeface="+mn-ea"/>
              </a:rPr>
              <a:t>それぞれの講義の最後に簡単な課題を提示し、レポートを提出してもらいその内容により評価する。</a:t>
            </a:r>
            <a:endParaRPr lang="en-US" altLang="ja-JP" sz="160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lang="en-US" altLang="ja-JP" sz="1600" dirty="0">
                <a:latin typeface="+mn-ea"/>
                <a:ea typeface="+mn-ea"/>
              </a:rPr>
              <a:t>Credit: Evaluation will be made based on short reports. Theme of the reports will be presented near the end of the lectures (of each lecturer). </a:t>
            </a:r>
            <a:endParaRPr lang="ja-JP" altLang="en-US" sz="160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lang="en-US" altLang="ja-JP" sz="1600" dirty="0">
                <a:latin typeface="+mn-ea"/>
                <a:ea typeface="+mn-ea"/>
              </a:rPr>
              <a:t>Contact</a:t>
            </a:r>
            <a:r>
              <a:rPr lang="ja-JP" altLang="en-US" sz="1600" dirty="0">
                <a:latin typeface="+mn-ea"/>
                <a:ea typeface="+mn-ea"/>
              </a:rPr>
              <a:t>：</a:t>
            </a:r>
            <a:r>
              <a:rPr lang="en-US" altLang="ja-JP" sz="1600" dirty="0">
                <a:latin typeface="+mn-ea"/>
                <a:ea typeface="+mn-ea"/>
              </a:rPr>
              <a:t>	JAXA </a:t>
            </a:r>
            <a:r>
              <a:rPr lang="ja-JP" altLang="en-US" sz="1600" dirty="0">
                <a:latin typeface="+mn-ea"/>
                <a:ea typeface="+mn-ea"/>
              </a:rPr>
              <a:t>宇宙科学研究所</a:t>
            </a:r>
            <a:r>
              <a:rPr lang="en-US" altLang="ja-JP" sz="1600" dirty="0">
                <a:latin typeface="+mn-ea"/>
                <a:ea typeface="+mn-ea"/>
              </a:rPr>
              <a:t> (ISAS)</a:t>
            </a:r>
            <a:br>
              <a:rPr lang="en-US" altLang="ja-JP" sz="1600" dirty="0">
                <a:latin typeface="+mn-ea"/>
                <a:ea typeface="+mn-ea"/>
              </a:rPr>
            </a:br>
            <a:r>
              <a:rPr lang="en-US" altLang="ja-JP" sz="1600" dirty="0">
                <a:latin typeface="+mn-ea"/>
                <a:ea typeface="+mn-ea"/>
              </a:rPr>
              <a:t>	</a:t>
            </a:r>
            <a:r>
              <a:rPr lang="ja-JP" altLang="en-US" sz="1600" dirty="0">
                <a:latin typeface="+mn-ea"/>
                <a:ea typeface="+mn-ea"/>
              </a:rPr>
              <a:t>山村一誠</a:t>
            </a:r>
            <a:r>
              <a:rPr lang="en-US" altLang="ja-JP" sz="1600" dirty="0">
                <a:latin typeface="+mn-ea"/>
                <a:ea typeface="+mn-ea"/>
              </a:rPr>
              <a:t>(Issei Yamamura)</a:t>
            </a:r>
            <a:r>
              <a:rPr lang="ja-JP" altLang="en-US" sz="1600" dirty="0" err="1">
                <a:latin typeface="+mn-ea"/>
                <a:ea typeface="+mn-ea"/>
              </a:rPr>
              <a:t>、</a:t>
            </a:r>
            <a:r>
              <a:rPr lang="ja-JP" altLang="en-US" sz="1600" dirty="0">
                <a:latin typeface="+mn-ea"/>
                <a:ea typeface="+mn-ea"/>
              </a:rPr>
              <a:t>松原英雄</a:t>
            </a:r>
            <a:r>
              <a:rPr lang="en-US" altLang="ja-JP" sz="1600" dirty="0">
                <a:latin typeface="+mn-ea"/>
                <a:ea typeface="+mn-ea"/>
              </a:rPr>
              <a:t>(Hideo </a:t>
            </a:r>
            <a:r>
              <a:rPr lang="en-US" altLang="ja-JP" sz="1600" dirty="0" err="1">
                <a:latin typeface="+mn-ea"/>
                <a:ea typeface="+mn-ea"/>
              </a:rPr>
              <a:t>Matsuhara</a:t>
            </a:r>
            <a:r>
              <a:rPr lang="en-US" altLang="ja-JP" sz="1600" dirty="0">
                <a:latin typeface="+mn-ea"/>
                <a:ea typeface="+mn-ea"/>
              </a:rPr>
              <a:t>)</a:t>
            </a:r>
            <a:br>
              <a:rPr lang="en-US" altLang="ja-JP" sz="1600" dirty="0">
                <a:latin typeface="+mn-ea"/>
                <a:ea typeface="+mn-ea"/>
              </a:rPr>
            </a:br>
            <a:r>
              <a:rPr lang="en-US" altLang="ja-JP" sz="1600" dirty="0">
                <a:latin typeface="+mn-ea"/>
                <a:ea typeface="+mn-ea"/>
              </a:rPr>
              <a:t>	Tel.:</a:t>
            </a:r>
            <a:r>
              <a:rPr lang="ja-JP" altLang="en-US" sz="1600" dirty="0">
                <a:latin typeface="+mn-ea"/>
                <a:ea typeface="+mn-ea"/>
              </a:rPr>
              <a:t>　</a:t>
            </a:r>
            <a:r>
              <a:rPr lang="en-US" altLang="ja-JP" sz="1600" dirty="0">
                <a:latin typeface="+mn-ea"/>
                <a:ea typeface="+mn-ea"/>
              </a:rPr>
              <a:t>070-1170-2740</a:t>
            </a:r>
            <a:r>
              <a:rPr lang="ja-JP" altLang="en-US" sz="1600" dirty="0">
                <a:latin typeface="+mn-ea"/>
                <a:ea typeface="+mn-ea"/>
              </a:rPr>
              <a:t>（山村）、</a:t>
            </a:r>
            <a:r>
              <a:rPr lang="en-US" altLang="ja-JP" sz="1600" dirty="0">
                <a:latin typeface="+mn-ea"/>
                <a:ea typeface="+mn-ea"/>
              </a:rPr>
              <a:t>070-3117-7042</a:t>
            </a:r>
            <a:r>
              <a:rPr lang="ja-JP" altLang="en-US" sz="1600" dirty="0">
                <a:latin typeface="+mn-ea"/>
                <a:ea typeface="+mn-ea"/>
              </a:rPr>
              <a:t>（松原）</a:t>
            </a:r>
            <a:br>
              <a:rPr lang="en-US" altLang="ja-JP" sz="1600" dirty="0">
                <a:highlight>
                  <a:srgbClr val="FFFF00"/>
                </a:highlight>
                <a:latin typeface="+mn-ea"/>
                <a:ea typeface="+mn-ea"/>
              </a:rPr>
            </a:br>
            <a:r>
              <a:rPr lang="en-US" altLang="ja-JP" sz="1600" dirty="0">
                <a:latin typeface="+mn-ea"/>
                <a:ea typeface="+mn-ea"/>
              </a:rPr>
              <a:t>	E-mail  </a:t>
            </a:r>
            <a:r>
              <a:rPr lang="en-US" altLang="ja-JP" sz="1200" dirty="0">
                <a:latin typeface="+mn-ea"/>
                <a:ea typeface="+mn-ea"/>
                <a:hlinkClick r:id="rId2"/>
              </a:rPr>
              <a:t>yamamura@ir.isas.jaxa.jp</a:t>
            </a:r>
            <a:r>
              <a:rPr lang="en-US" altLang="ja-JP" sz="1200" dirty="0">
                <a:latin typeface="+mn-ea"/>
                <a:ea typeface="+mn-ea"/>
              </a:rPr>
              <a:t>  </a:t>
            </a:r>
            <a:r>
              <a:rPr lang="en-US" altLang="ja-JP" sz="1200" dirty="0">
                <a:latin typeface="+mn-ea"/>
                <a:ea typeface="+mn-ea"/>
                <a:hlinkClick r:id="rId3"/>
              </a:rPr>
              <a:t>maruma@ir.isas.jaxa.jp</a:t>
            </a:r>
            <a:endParaRPr lang="en-US" altLang="ja-JP" sz="1200" dirty="0">
              <a:latin typeface="+mn-ea"/>
              <a:ea typeface="+mn-ea"/>
            </a:endParaRPr>
          </a:p>
        </p:txBody>
      </p:sp>
      <p:graphicFrame>
        <p:nvGraphicFramePr>
          <p:cNvPr id="5315" name="Group 195">
            <a:extLst>
              <a:ext uri="{FF2B5EF4-FFF2-40B4-BE49-F238E27FC236}">
                <a16:creationId xmlns:a16="http://schemas.microsoft.com/office/drawing/2014/main" id="{1DE418ED-7DA3-D241-AF02-83125DE6CD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002643"/>
              </p:ext>
            </p:extLst>
          </p:nvPr>
        </p:nvGraphicFramePr>
        <p:xfrm>
          <a:off x="1136650" y="1541463"/>
          <a:ext cx="7027860" cy="2878137"/>
        </p:xfrm>
        <a:graphic>
          <a:graphicData uri="http://schemas.openxmlformats.org/drawingml/2006/table">
            <a:tbl>
              <a:tblPr/>
              <a:tblGrid>
                <a:gridCol w="877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5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95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7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78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9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78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83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月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月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月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月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9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4/3</a:t>
                      </a:r>
                    </a:p>
                  </a:txBody>
                  <a:tcPr marL="91441" marR="91441" marT="45738" marB="4573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432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5/2</a:t>
                      </a: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③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432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6/6</a:t>
                      </a: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①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432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7/4</a:t>
                      </a: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⑤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9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4/11</a:t>
                      </a:r>
                    </a:p>
                  </a:txBody>
                  <a:tcPr marL="91441" marR="91441" marT="45738" marB="4573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5/9</a:t>
                      </a: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④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432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6/13</a:t>
                      </a: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②</a:t>
                      </a: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7/11</a:t>
                      </a: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⑥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9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4/18</a:t>
                      </a:r>
                    </a:p>
                  </a:txBody>
                  <a:tcPr marL="91441" marR="91441" marT="45738" marB="4573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①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5/16</a:t>
                      </a: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⑤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432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6/20</a:t>
                      </a: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③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7/18</a:t>
                      </a: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⑦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2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4/25</a:t>
                      </a:r>
                    </a:p>
                  </a:txBody>
                  <a:tcPr marL="91441" marR="91441" marT="45738" marB="4573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②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432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5/23</a:t>
                      </a: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⑥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432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6/27</a:t>
                      </a: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④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7/25</a:t>
                      </a: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予備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2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432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5/30</a:t>
                      </a: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⑦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432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1441" marR="91441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400" name="テキスト ボックス 4">
            <a:extLst>
              <a:ext uri="{FF2B5EF4-FFF2-40B4-BE49-F238E27FC236}">
                <a16:creationId xmlns:a16="http://schemas.microsoft.com/office/drawing/2014/main" id="{FD837F79-B00E-7045-B13F-88A052641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0938" y="4424363"/>
            <a:ext cx="3203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ja-JP" altLang="en-US" sz="1400">
                <a:latin typeface="+mn-ea"/>
                <a:ea typeface="+mn-ea"/>
              </a:rPr>
              <a:t>担当</a:t>
            </a:r>
            <a:r>
              <a:rPr lang="en-US" altLang="ja-JP" sz="1400" dirty="0">
                <a:latin typeface="+mn-ea"/>
                <a:ea typeface="+mn-ea"/>
              </a:rPr>
              <a:t>: </a:t>
            </a:r>
            <a:r>
              <a:rPr lang="ja-JP" altLang="en-US" sz="1400">
                <a:solidFill>
                  <a:srgbClr val="0000FF"/>
                </a:solidFill>
                <a:latin typeface="+mn-ea"/>
                <a:ea typeface="+mn-ea"/>
              </a:rPr>
              <a:t>山村</a:t>
            </a:r>
            <a:r>
              <a:rPr lang="en-US" altLang="ja-JP" sz="1400" dirty="0">
                <a:solidFill>
                  <a:srgbClr val="0000FF"/>
                </a:solidFill>
                <a:latin typeface="+mn-ea"/>
                <a:ea typeface="+mn-ea"/>
              </a:rPr>
              <a:t>/Yamamura</a:t>
            </a:r>
            <a:r>
              <a:rPr lang="ja-JP" altLang="en-US" sz="1400">
                <a:latin typeface="+mn-ea"/>
                <a:ea typeface="+mn-ea"/>
              </a:rPr>
              <a:t>、</a:t>
            </a:r>
            <a:r>
              <a:rPr lang="ja-JP" altLang="en-US" sz="1400">
                <a:solidFill>
                  <a:srgbClr val="C00000"/>
                </a:solidFill>
                <a:latin typeface="+mn-ea"/>
                <a:ea typeface="+mn-ea"/>
              </a:rPr>
              <a:t>松原</a:t>
            </a:r>
            <a:r>
              <a:rPr lang="en-US" altLang="ja-JP" sz="1400" dirty="0">
                <a:solidFill>
                  <a:srgbClr val="C00000"/>
                </a:solidFill>
                <a:latin typeface="+mn-ea"/>
                <a:ea typeface="+mn-ea"/>
              </a:rPr>
              <a:t>/</a:t>
            </a:r>
            <a:r>
              <a:rPr lang="en-US" altLang="ja-JP" sz="1400" dirty="0" err="1">
                <a:solidFill>
                  <a:srgbClr val="C00000"/>
                </a:solidFill>
                <a:latin typeface="+mn-ea"/>
                <a:ea typeface="+mn-ea"/>
              </a:rPr>
              <a:t>Matsuhara</a:t>
            </a:r>
            <a:endParaRPr lang="ja-JP" altLang="en-US" sz="1400">
              <a:solidFill>
                <a:srgbClr val="C0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5053</TotalTime>
  <Words>642</Words>
  <Application>Microsoft Office PowerPoint</Application>
  <PresentationFormat>画面に合わせる (4:3)</PresentationFormat>
  <Paragraphs>81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Arial</vt:lpstr>
      <vt:lpstr>標準デザイン</vt:lpstr>
      <vt:lpstr>2024年度（前期）　総合研究大学院大学　宇宙科学専攻  飛翔体天文学特論II / Space Astronomy II 　2024年4月18日～2024年7月25日 木曜2限（10:45-12:15），A棟1638号室/Zoom 担当：　山村一誠(Issei Yamamura)、 松原英雄(Hideo Matsuhara)</vt:lpstr>
      <vt:lpstr>PowerPoint プレゼンテーション</vt:lpstr>
      <vt:lpstr>Lecture Schedule 木曜日2限（10:45-12:15），A棟1638号室/Zoom</vt:lpstr>
    </vt:vector>
  </TitlesOfParts>
  <Company>宇宙科学研究所　宇宙圏研究系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もくじ（１）</dc:title>
  <dc:creator>松原英雄</dc:creator>
  <cp:lastModifiedBy>HIDEO MATSUHARA</cp:lastModifiedBy>
  <cp:revision>75</cp:revision>
  <cp:lastPrinted>2018-04-13T05:26:01Z</cp:lastPrinted>
  <dcterms:created xsi:type="dcterms:W3CDTF">2010-10-05T10:19:07Z</dcterms:created>
  <dcterms:modified xsi:type="dcterms:W3CDTF">2024-04-16T01:17:12Z</dcterms:modified>
</cp:coreProperties>
</file>