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05" r:id="rId3"/>
    <p:sldMasterId id="2147483717" r:id="rId4"/>
    <p:sldMasterId id="2147483729" r:id="rId5"/>
    <p:sldMasterId id="2147483741" r:id="rId6"/>
    <p:sldMasterId id="2147483753" r:id="rId7"/>
    <p:sldMasterId id="2147483765" r:id="rId8"/>
    <p:sldMasterId id="2147483975" r:id="rId9"/>
    <p:sldMasterId id="2147484318" r:id="rId10"/>
    <p:sldMasterId id="2147484457" r:id="rId11"/>
    <p:sldMasterId id="2147484469" r:id="rId12"/>
  </p:sldMasterIdLst>
  <p:notesMasterIdLst>
    <p:notesMasterId r:id="rId41"/>
  </p:notesMasterIdLst>
  <p:sldIdLst>
    <p:sldId id="256" r:id="rId13"/>
    <p:sldId id="308" r:id="rId14"/>
    <p:sldId id="307" r:id="rId15"/>
    <p:sldId id="300" r:id="rId16"/>
    <p:sldId id="298" r:id="rId17"/>
    <p:sldId id="301" r:id="rId18"/>
    <p:sldId id="289" r:id="rId19"/>
    <p:sldId id="290" r:id="rId20"/>
    <p:sldId id="291" r:id="rId21"/>
    <p:sldId id="292" r:id="rId22"/>
    <p:sldId id="303" r:id="rId23"/>
    <p:sldId id="293" r:id="rId24"/>
    <p:sldId id="294" r:id="rId25"/>
    <p:sldId id="295" r:id="rId26"/>
    <p:sldId id="296" r:id="rId27"/>
    <p:sldId id="304" r:id="rId28"/>
    <p:sldId id="305" r:id="rId29"/>
    <p:sldId id="306" r:id="rId30"/>
    <p:sldId id="274" r:id="rId31"/>
    <p:sldId id="261" r:id="rId32"/>
    <p:sldId id="275" r:id="rId33"/>
    <p:sldId id="276" r:id="rId34"/>
    <p:sldId id="287" r:id="rId35"/>
    <p:sldId id="288" r:id="rId36"/>
    <p:sldId id="302" r:id="rId37"/>
    <p:sldId id="257" r:id="rId38"/>
    <p:sldId id="258" r:id="rId39"/>
    <p:sldId id="259" r:id="rId40"/>
  </p:sldIdLst>
  <p:sldSz cx="9144000" cy="6858000" type="screen4x3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6/11/relationships/changesInfo" Target="changesInfos/changesInfo1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DEO MATSUHARA" userId="e623672c9e5710a7" providerId="LiveId" clId="{7D447FA8-3E09-4FB3-A29D-BAD88C80F710}"/>
    <pc:docChg chg="modSld">
      <pc:chgData name="HIDEO MATSUHARA" userId="e623672c9e5710a7" providerId="LiveId" clId="{7D447FA8-3E09-4FB3-A29D-BAD88C80F710}" dt="2024-05-26T06:02:15.115" v="10" actId="20577"/>
      <pc:docMkLst>
        <pc:docMk/>
      </pc:docMkLst>
      <pc:sldChg chg="modSp mod">
        <pc:chgData name="HIDEO MATSUHARA" userId="e623672c9e5710a7" providerId="LiveId" clId="{7D447FA8-3E09-4FB3-A29D-BAD88C80F710}" dt="2024-05-26T06:02:15.115" v="10" actId="20577"/>
        <pc:sldMkLst>
          <pc:docMk/>
          <pc:sldMk cId="0" sldId="256"/>
        </pc:sldMkLst>
        <pc:spChg chg="mod">
          <ac:chgData name="HIDEO MATSUHARA" userId="e623672c9e5710a7" providerId="LiveId" clId="{7D447FA8-3E09-4FB3-A29D-BAD88C80F710}" dt="2024-05-26T06:02:15.115" v="10" actId="20577"/>
          <ac:spMkLst>
            <pc:docMk/>
            <pc:sldMk cId="0" sldId="256"/>
            <ac:spMk id="286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67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263F6E-4D78-4435-BBE0-9C0AE01DA3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9169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F703AFF-796E-4197-9CEA-714D2904CDC6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25</a:t>
            </a:fld>
            <a:endParaRPr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4" tIns="44057" rIns="88114" bIns="44057" anchor="b"/>
          <a:lstStyle>
            <a:lvl1pPr defTabSz="8445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8445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8445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8445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8445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800F94-A7D2-4E9B-A804-1335EFCFD325}" type="slidenum">
              <a:rPr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427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114" tIns="44057" rIns="88114" bIns="44057"/>
          <a:lstStyle/>
          <a:p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2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06EAAC28-C15E-4369-BDB7-D9602CB51E07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589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A06C187E-F513-403C-9BDC-29D6843CBB5C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53948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867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867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79899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55700" y="2336800"/>
            <a:ext cx="63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ja-JP" altLang="ja-JP" sz="3200">
              <a:solidFill>
                <a:srgbClr val="000000"/>
              </a:solidFill>
              <a:ea typeface="Osaka" charset="-128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C20C-8BCC-425A-8D4A-52C1F2F971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2606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3812-57C8-4DF0-B654-A51E54F3EFF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00377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7E4E-AB4B-4364-87ED-52D06018D5F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90713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5904-CB47-4515-B6F7-EC5901A9A85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58749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64D0-0CD7-42CB-BEA9-52DE67964C2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18036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2598-C998-4685-8CE9-06C421F0CA0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30739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5D33-74BB-48A8-BE89-6C73AED1797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40966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72A6-7E22-43A6-9925-59B53F90A88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64364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7BE1A-9FB9-4952-9A8F-D5B8B08C8DB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541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A272082B-9AFD-466A-BF41-F71B7B845CD2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24539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DE4DB-7BEA-4751-A9AF-3DC4FD142D3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544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8340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4181-3DF3-451F-9EE4-8A00961484B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247417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2300" y="292100"/>
            <a:ext cx="7772400" cy="58578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1181-AE49-4550-A60E-6392C30676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9224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3F7C-E02E-4DD6-86B4-6212D825AC35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0ACF-2731-4D33-AA19-AB6E5816C1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06790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13D8-B88E-42C2-BEB4-AB5AB5413B2B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C4B0-8557-4D41-B574-B3D9C95F600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31565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FD18-8A68-40BB-BBB9-B95D0D0BA543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3427-4578-4D4E-B985-41283693083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63638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9F86-7FC5-49B2-9D0F-79B3FDAF0749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E1C1-57E1-42E6-9D29-09B78FBC3C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11391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BD04-34E5-408E-8D33-583C75233190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0C01-F7EE-4A8E-99B1-50F8CDE4E6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16648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24A2-5519-447C-9761-F0156226D736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65A0-6CD9-47A7-BF8C-CE6266BC36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89340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E943-B56A-4F63-9074-9267C7E00946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E814-E05C-4E25-A54E-661E19B60C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3392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106D6361-497E-4123-9FB6-EF1A2CB615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1609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399E-BFD5-42A2-BBFC-3D9AD0560928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461E-585E-456B-B42D-E4CD03E3E4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38838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1708-59EC-437A-9656-88E4799CF859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A4D9-8F4D-41EE-BBF8-DD55866747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5990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B4FE-4987-4BF9-A19F-3B26B82BE87A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DA2F-88E3-4832-AD28-6EDBB68052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12439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E276-4550-4FE8-9227-686F7B8FB607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2FEF-AE76-412B-85E5-CFB0143BCCF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29623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986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552092"/>
            <a:ext cx="6400800" cy="2086708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CCA5-836C-4D20-99B4-17CAB70FA74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61387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0DCE-5AC8-4955-90A5-9D03288142D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73366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 baseline="0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F7CD-8A6C-4187-8947-B0A865E219F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92494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6F72-81AC-49FD-A7AA-A97FFC864DA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93633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74A6-E3BC-4D25-8E36-8811EDCBA75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53835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28E2-3536-451F-B157-09611B06E84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079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57FCFBF5-E841-4220-808A-CA3AF99A89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85503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0247-7044-43D0-8561-D47799BCE30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7976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D4F2-85F0-480D-8906-F411E35BF55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35411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C689-2D9E-4AC6-A77C-BD3C651804B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11445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8CB4-6F40-4CB9-82CB-1FE10CCC3AC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70468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A591-955C-45E6-BBEE-ACCB6D2DC9C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0997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C030779B-ABCC-49A2-81F4-32075D4489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446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828800" y="1524000"/>
            <a:ext cx="3276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276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0C1A1FFF-590F-487D-A14F-140CDE275A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0238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E332C1FF-29CE-4439-911C-8C2A5E3134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1363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BF661829-3660-491C-B813-95ABC4A748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78D03D5D-8D76-443A-9D1F-3A9592CF8A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405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C73A8920-33DA-4449-9E6D-B902A2C33B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631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78066BAE-62E4-49EA-8F5B-F1FD3E7166BA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5727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179AD0EF-4EAE-49DE-89AE-5E9FFB02D9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581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A9B31FD7-4692-4C0B-AAB1-A121F1C866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696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1943100" cy="5943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676900" cy="5943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29C96A62-1FE2-482E-9D4B-2A391A2510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5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341C-5C23-47BF-93C8-9BEF4CB28C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97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E755-035C-4697-AD97-CE300AC29C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3763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1890D-0400-4AAC-A09B-F03D3CE483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0223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9ADF-8C17-4DB2-8003-99529C89C8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358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236D-185E-4626-A4C7-970A3992A7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1425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4D0CB-8D25-4A3A-BF22-4F2BB35F8A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5695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E26F7-84AF-4BBB-9BBB-A66027089B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029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9DD7DD39-75BA-4CBE-B75B-45BC6150EB02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8704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A757-11C5-461C-A0F9-88535B1BDC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7326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4257-04EB-437B-B896-E00031652F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6854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7471-FC14-44C4-8766-45CA60FF79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342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8340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A86C-F64C-4424-A15D-EDC438BD7A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4676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13CD1C61-B29A-4A36-8204-381E81FB589C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1209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79929C80-70CA-464F-8DBA-8E9EF19A3BC8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6480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0391D3A2-B3A5-44C9-8FCA-FADDE78EA501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0382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842671AB-74A0-4D44-92F8-A2B1CD01F2E8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6265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1E3E3EBD-4297-45E6-A96F-A0F2E923AE83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8824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82790C41-4E7C-4FBC-A473-0235F22FA0C7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38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340CC362-246C-49EF-9018-2F11B17F90AE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2685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9E1CE1EE-C17D-423F-8A50-754C03981BC5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1057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49D0ED6B-A9A3-4875-9998-E8CD12149876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9613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00EB2F31-C542-4330-88FE-A558A0DDB87E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6392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DF13BE0D-1689-43B8-AD5A-82A45462C4A5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7674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R2-p</a:t>
            </a:r>
            <a:fld id="{43DF58A3-456E-4C23-9027-A4C0A7C1EB3F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7007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37AB0-D001-407C-9EE5-EF12B9AA0F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432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160C-C0B3-4644-8BF5-122D2CC759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7846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0AB8D-D470-4768-8DCF-F4E28F55AC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9568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CFE08-9DBE-451B-A479-D30E02D485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090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05BB-A96D-4576-A04F-641C8A33EE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49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3E61E913-5298-43B0-A3EA-65778D263B61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7353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9FAD-3176-49DE-B4E3-3016D744E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9826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6F01-711F-49B8-8F23-C485A77B0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3008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5895-77C6-40BE-9324-4AF475A562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2667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AB1A-9E10-4CCF-B8C0-1315F8750C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2706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69C4-05B9-4411-BF6E-12E8E0853E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1986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8340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83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1D221-E13D-435E-A2E6-B43FA8D3B9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3274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55700" y="2336800"/>
            <a:ext cx="63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ja-JP" altLang="ja-JP" sz="3200">
              <a:solidFill>
                <a:srgbClr val="000000"/>
              </a:solidFill>
              <a:ea typeface="Osaka" charset="-128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79C1-D762-4250-AC21-A4F02674A4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7557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4F60-C019-40F3-BC9E-B38921E69927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45CE-4341-433D-97FE-92EBC2BE62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5297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89163-B064-4D04-9B13-3664CD9354DA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9B3D2-EDB9-4179-937D-7E21DED9FE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9865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4462-C43B-43C2-B0D5-040631118818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05B8-C64C-4E32-8183-6785C4B9AD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848843EF-6DF3-4EC4-BA42-D97733B0DBE2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09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3547-3017-4538-9C23-F49462C6CB8C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D4EC-53FE-4FF0-97A5-F5DB58B5EB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339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D627-07B4-4648-BE9E-945B0E94687E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84D7-0C92-4111-8EDB-593E28DB1C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06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339E-E51F-4C4E-BA9F-466F2F864212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C6B9-C401-4BD4-85F0-A3265630EB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138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F267-D3DD-43B2-B1A2-C2FA551BE2A4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1188-95B6-40C2-9669-985C6234C3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6628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CB9B-0B88-40C5-9717-E7BE91A2F51D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23A7-6E0C-4907-876B-DE5E70F558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32552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EEFB-9F89-4BB4-A863-ED35B56BE9D1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1DB3-C1EE-4332-A4DC-ADD1C89553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9981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3ED9-7825-4733-B364-A229711060C7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2F2C-C60C-4E0E-AABF-5F474B505E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0748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7DE0-AE77-462D-BFD7-2C7CCC1CB377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7C78-C63B-4886-96ED-5334F975E6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0583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4C70-CABD-4E7B-87C1-AD18CDA802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6044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6FBC-39C9-41C3-8AC5-3920520DA3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63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75EC1519-CDA9-4ADC-A425-DEC54F038FE4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10088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398ED-D533-460F-B803-D3A960F0DD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5933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77FE-BD11-403E-970C-FF0F236875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7389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AA70-7F24-4110-8ED3-C25D458E13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01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B66D-A104-40D5-8272-49160E9D55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334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79B8-3BBA-47A4-AAF8-557C6504AC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8033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9CF81-E353-437E-87D9-EE7054961D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07691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BDA3-ADD6-4FCC-9FD5-CD0D8CE31F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8097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EAD1-C625-45C8-8123-829D2B299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9890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B797-64E3-4D2B-BFF2-FD3738D26C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0759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287D-1C77-47BE-962D-7DCFA2DC4FB4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228-E488-4090-BA4B-BC1BEF356D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EE6A7D23-2A4B-4843-AE91-EF96C0B4A08E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24195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C3051-74F5-4E7F-AC97-B827F51D118B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1127-6802-42F7-AF94-05B2D085007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2694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93F0-33CB-4767-8C42-984FFC98EE1D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40C9-9868-4DA0-903B-A0F3DFCAB5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8449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B6FF-4DE6-458F-B92D-149F307F43E8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1954-9DAA-4980-926A-E53A6D40896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421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ED25-6D9C-40B7-8BB9-AC556C5A5A7D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1E9B9-EC9F-41BA-805E-AC781B835D7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72543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7A62-5512-4940-90EA-CF716FC47033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049D-4B25-446C-83CB-A397BFB8141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631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812E2-4372-4202-AC31-B1FBEC4BD940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BC7BD-58A4-48DE-A38E-613A3FDE09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90960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B72F6-13B7-4043-8CF3-BCEA3F20664D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E141-FE44-4064-9357-F94645997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656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9D2B-6EC0-4614-82E6-D64F52CB397C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65D8-E1C8-4317-AC25-7F99C2B35C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15086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1D078-D88B-4C9D-A1BC-3DF8FBB9586F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371F-2EF3-4234-95A0-8D0838E5A2F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8023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E156F-5D4D-4275-B026-583256A9BC35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F35B-3AAB-416C-BE3C-90AC23C235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351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8F2A7CCC-C688-47C2-807A-7816983A0707}" type="slidenum">
              <a:rPr lang="en-US" altLang="ja-JP" sz="18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5062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953390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410845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074659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737029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932690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66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13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454125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5109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761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600" b="1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7A4DD64F-3BD5-4CD2-9BE9-6B1EA161DA2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92100"/>
            <a:ext cx="7772400" cy="5857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r>
              <a:rPr lang="en-US" altLang="ja-JP"/>
              <a:t>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j-lt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0960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j-lt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00"/>
                </a:solidFill>
                <a:latin typeface="+mj-lt"/>
                <a:ea typeface="Osaka" charset="-128"/>
              </a:defRPr>
            </a:lvl1pPr>
          </a:lstStyle>
          <a:p>
            <a:pPr>
              <a:defRPr/>
            </a:pPr>
            <a:fld id="{3FCD7690-262C-420E-9DF7-8B8885AB9BA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55700" y="2336800"/>
            <a:ext cx="63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ja-JP" altLang="ja-JP" sz="3200">
              <a:solidFill>
                <a:srgbClr val="000000"/>
              </a:solidFill>
              <a:ea typeface="Osaka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6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FF10D2-AF9B-47F4-BBC4-CEB3A3C495BF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A2A7A0-0B4C-431A-BA0E-90AF21B6AC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229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184275"/>
            <a:ext cx="82296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ACF629-1B8D-49CD-AB9E-09966E2E4E3B}" type="datetime1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022CCA7-A147-4E74-9DFB-A5D5EF0F490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2800" kern="1200">
          <a:solidFill>
            <a:schemeClr val="tx1"/>
          </a:solidFill>
          <a:latin typeface="Cambria Math" panose="02040503050406030204" pitchFamily="18" charset="0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mbria Math" panose="02040503050406030204" pitchFamily="18" charset="0"/>
          <a:ea typeface="ＭＳ Ｐゴシック" panose="020B0600070205080204" pitchFamily="50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mbria Math" panose="02040503050406030204" pitchFamily="18" charset="0"/>
          <a:ea typeface="ＭＳ Ｐゴシック" panose="020B0600070205080204" pitchFamily="50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mbria Math" panose="02040503050406030204" pitchFamily="18" charset="0"/>
          <a:ea typeface="ＭＳ Ｐゴシック" panose="020B0600070205080204" pitchFamily="50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mbria Math" panose="02040503050406030204" pitchFamily="18" charset="0"/>
          <a:ea typeface="ＭＳ Ｐゴシック" panose="020B0600070205080204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mbria Math" panose="02040503050406030204" pitchFamily="18" charset="0"/>
          <a:ea typeface="ＭＳ Ｐゴシック" panose="020B0600070205080204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mbria Math" panose="02040503050406030204" pitchFamily="18" charset="0"/>
          <a:ea typeface="ＭＳ Ｐゴシック" panose="020B0600070205080204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mbria Math" panose="02040503050406030204" pitchFamily="18" charset="0"/>
          <a:ea typeface="ＭＳ Ｐゴシック" panose="020B0600070205080204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Cambria Math" panose="020405030504060302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57200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Cambria Math" panose="02040503050406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0"/>
            <a:ext cx="670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2531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600" b="1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2A167630-193C-429B-94FF-47CE451087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054" name="Picture 6" descr="AFdraw"/>
          <p:cNvPicPr>
            <a:picLocks noChangeAspect="1" noChangeArrowheads="1"/>
          </p:cNvPicPr>
          <p:nvPr/>
        </p:nvPicPr>
        <p:blipFill>
          <a:blip r:embed="rId13" cstate="print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1669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i="1">
          <a:solidFill>
            <a:srgbClr val="000066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0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92100"/>
            <a:ext cx="7772400" cy="5857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r>
              <a:rPr lang="en-US" altLang="ja-JP"/>
              <a:t>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j-lt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0960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j-lt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Osaka" charset="-128"/>
                <a:ea typeface="Osaka" charset="-128"/>
              </a:defRPr>
            </a:lvl1pPr>
          </a:lstStyle>
          <a:p>
            <a:pPr>
              <a:defRPr/>
            </a:pPr>
            <a:fld id="{1AC94F70-5227-49E5-BB8D-CEC3617FA0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55700" y="2336800"/>
            <a:ext cx="63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ja-JP" sz="3200">
              <a:solidFill>
                <a:srgbClr val="000000"/>
              </a:solidFill>
              <a:latin typeface="Times" panose="02020603050405020304" pitchFamily="18" charset="0"/>
              <a:ea typeface="Osaka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R2-p</a:t>
            </a:r>
            <a:fld id="{8F98FD7F-BB45-4B59-BABA-A1CD77FB958F}" type="slidenum">
              <a:rPr lang="en-US" altLang="ja-JP" sz="1800"/>
              <a:pPr>
                <a:defRPr/>
              </a:pPr>
              <a:t>‹#›</a:t>
            </a:fld>
            <a:endParaRPr lang="en-US" altLang="ja-JP"/>
          </a:p>
          <a:p>
            <a:pPr>
              <a:defRPr/>
            </a:pP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92100"/>
            <a:ext cx="7772400" cy="5857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r>
              <a:rPr lang="en-US" altLang="ja-JP"/>
              <a:t>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j-lt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0960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j-lt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Osaka" charset="-128"/>
                <a:ea typeface="Osaka" charset="-128"/>
              </a:defRPr>
            </a:lvl1pPr>
          </a:lstStyle>
          <a:p>
            <a:pPr>
              <a:defRPr/>
            </a:pPr>
            <a:fld id="{BE9D46FA-F7B5-4A82-8215-6239CE64EE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55700" y="2336800"/>
            <a:ext cx="63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ja-JP" altLang="ja-JP" sz="3200">
              <a:solidFill>
                <a:srgbClr val="000000"/>
              </a:solidFill>
              <a:latin typeface="Times" panose="02020603050405020304" pitchFamily="18" charset="0"/>
              <a:ea typeface="Osaka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6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Osaka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606AE4-C079-4CCA-9356-435577C94B4F}" type="datetimeFigureOut">
              <a:rPr lang="ja-JP" altLang="en-US"/>
              <a:pPr>
                <a:defRPr/>
              </a:pPr>
              <a:t>2024/5/26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27634E-C240-4A87-A9F2-CB6017DD66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0E2C84-2544-4885-8E6E-344EE1A1EE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1B205B5-19FD-4612-A4A4-EFF0393941B0}" type="datetimeFigureOut">
              <a:rPr lang="ja-JP" altLang="en-US"/>
              <a:pPr>
                <a:defRPr/>
              </a:pPr>
              <a:t>2024/5/26</a:t>
            </a:fld>
            <a:endParaRPr lang="en-US" altLang="ja-JP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2C37F8-8C2C-4ACE-92B2-4A4324A05A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334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pic>
        <p:nvPicPr>
          <p:cNvPr id="9220" name="Picture 4" descr="AKARI_Logo公式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0"/>
            <a:ext cx="13065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Tahoma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Tahoma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Tahoma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Tahoma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Tahoma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Tahoma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Tahoma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66FFCC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99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99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99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FF9933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993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993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993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FF9933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0066"/>
                </a:solidFill>
                <a:latin typeface="Times New Roman" panose="02020603050405020304" pitchFamily="18" charset="0"/>
              </a:rPr>
              <a:t>R2-p</a:t>
            </a:r>
            <a:fld id="{FF50E4EE-D71C-4EDE-8FC8-2C74C39D265B}" type="slidenum">
              <a:rPr lang="en-US" altLang="ja-JP" sz="18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buFontTx/>
                <a:buNone/>
              </a:pPr>
              <a:t>1</a:t>
            </a:fld>
            <a:endParaRPr lang="en-US" altLang="ja-JP" sz="16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ja-JP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/>
              <a:t>第</a:t>
            </a:r>
            <a:r>
              <a:rPr lang="en-US" altLang="ja-JP"/>
              <a:t>6</a:t>
            </a:r>
            <a:r>
              <a:rPr lang="ja-JP" altLang="en-US"/>
              <a:t>章　参考資料</a:t>
            </a:r>
            <a:br>
              <a:rPr lang="en-US" altLang="ja-JP"/>
            </a:br>
            <a:r>
              <a:rPr lang="ja-JP" altLang="en-US"/>
              <a:t>銀河とその活動現象</a:t>
            </a:r>
            <a:br>
              <a:rPr lang="en-US" altLang="ja-JP"/>
            </a:br>
            <a:r>
              <a:rPr lang="en-US" altLang="ja-JP"/>
              <a:t>Galaxies and their activities</a:t>
            </a:r>
            <a:endParaRPr lang="ja-JP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31913" y="5013325"/>
            <a:ext cx="68405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000" dirty="0">
                <a:ea typeface="ＭＳ Ｐ明朝" panose="02020600040205080304" pitchFamily="18" charset="-128"/>
              </a:rPr>
              <a:t>令和</a:t>
            </a:r>
            <a:r>
              <a:rPr lang="en-US" altLang="ja-JP" sz="2000" dirty="0">
                <a:ea typeface="ＭＳ Ｐ明朝" panose="02020600040205080304" pitchFamily="18" charset="-128"/>
              </a:rPr>
              <a:t>6</a:t>
            </a:r>
            <a:r>
              <a:rPr lang="ja-JP" altLang="en-US" sz="2000" dirty="0">
                <a:ea typeface="ＭＳ Ｐ明朝" panose="02020600040205080304" pitchFamily="18" charset="-128"/>
              </a:rPr>
              <a:t>年度（前期）　総合研究大学院大学　宇宙科学コース</a:t>
            </a:r>
          </a:p>
          <a:p>
            <a:pPr algn="ctr" eaLnBrk="1" hangingPunct="1">
              <a:buFontTx/>
              <a:buNone/>
            </a:pPr>
            <a:r>
              <a:rPr lang="ja-JP" altLang="en-US" sz="2000" dirty="0">
                <a:ea typeface="ＭＳ Ｐ明朝" panose="02020600040205080304" pitchFamily="18" charset="-128"/>
              </a:rPr>
              <a:t>飛翔体天文学特論</a:t>
            </a:r>
            <a:r>
              <a:rPr lang="en-US" altLang="ja-JP" sz="2000" dirty="0">
                <a:ea typeface="ＭＳ Ｐ明朝" panose="02020600040205080304" pitchFamily="18" charset="-128"/>
              </a:rPr>
              <a:t>II </a:t>
            </a:r>
          </a:p>
          <a:p>
            <a:pPr algn="ctr" eaLnBrk="1" hangingPunct="1">
              <a:buFontTx/>
              <a:buNone/>
            </a:pPr>
            <a:r>
              <a:rPr lang="ja-JP" altLang="en-US" sz="2000" dirty="0">
                <a:ea typeface="ＭＳ Ｐ明朝" panose="02020600040205080304" pitchFamily="18" charset="-128"/>
              </a:rPr>
              <a:t>松原英雄（</a:t>
            </a:r>
            <a:r>
              <a:rPr lang="en-US" altLang="ja-JP" sz="2000" dirty="0">
                <a:ea typeface="ＭＳ Ｐ明朝" panose="02020600040205080304" pitchFamily="18" charset="-128"/>
              </a:rPr>
              <a:t>ISAS</a:t>
            </a:r>
            <a:r>
              <a:rPr lang="ja-JP" altLang="en-US" sz="2000" dirty="0" err="1">
                <a:ea typeface="ＭＳ Ｐ明朝" panose="02020600040205080304" pitchFamily="18" charset="-128"/>
              </a:rPr>
              <a:t>、</a:t>
            </a:r>
            <a:r>
              <a:rPr lang="en-US" altLang="ja-JP" sz="2000" dirty="0">
                <a:ea typeface="ＭＳ Ｐ明朝" panose="02020600040205080304" pitchFamily="18" charset="-128"/>
              </a:rPr>
              <a:t>JAXA</a:t>
            </a:r>
            <a:r>
              <a:rPr lang="ja-JP" altLang="en-US" sz="2000" dirty="0">
                <a:ea typeface="ＭＳ Ｐ明朝" panose="02020600040205080304" pitchFamily="18" charset="-128"/>
              </a:rPr>
              <a:t>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2725" y="233363"/>
            <a:ext cx="8428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b="1" i="1">
                <a:solidFill>
                  <a:srgbClr val="FFFF00"/>
                </a:solidFill>
                <a:latin typeface="ＭＳ Ｐゴシック" panose="020B0600070205080204" pitchFamily="50" charset="-128"/>
              </a:rPr>
              <a:t>すばる望遠鏡のとらえた爆発的な星生成の現場</a:t>
            </a:r>
          </a:p>
          <a:p>
            <a:pPr eaLnBrk="1" hangingPunct="1"/>
            <a:r>
              <a:rPr lang="ja-JP" altLang="en-US" sz="3200" b="1" i="1">
                <a:solidFill>
                  <a:srgbClr val="FFFF00"/>
                </a:solidFill>
                <a:latin typeface="ＭＳ Ｐゴシック" panose="020B0600070205080204" pitchFamily="50" charset="-128"/>
              </a:rPr>
              <a:t>（</a:t>
            </a:r>
            <a:r>
              <a:rPr lang="en-US" altLang="ja-JP" sz="3200" b="1" i="1">
                <a:solidFill>
                  <a:srgbClr val="FFFF00"/>
                </a:solidFill>
                <a:latin typeface="ＭＳ Ｐゴシック" panose="020B0600070205080204" pitchFamily="50" charset="-128"/>
              </a:rPr>
              <a:t>M82</a:t>
            </a:r>
            <a:r>
              <a:rPr lang="ja-JP" altLang="en-US" sz="3200" b="1" i="1">
                <a:solidFill>
                  <a:srgbClr val="FFFF00"/>
                </a:solidFill>
                <a:latin typeface="ＭＳ Ｐゴシック" panose="020B0600070205080204" pitchFamily="50" charset="-128"/>
              </a:rPr>
              <a:t>銀河）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901700"/>
            <a:ext cx="5103812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0" y="5078413"/>
            <a:ext cx="3013075" cy="155257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800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銀河中心部での激しい星生成の結果、熱いガスが上下に噴出しています。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24" descr="H-anten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475"/>
            <a:ext cx="91440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0" y="182563"/>
            <a:ext cx="9144000" cy="79692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ja-JP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衝突中の銀河の可視（左）赤外線（右）画像</a:t>
            </a:r>
            <a:endParaRPr lang="ja-JP" altLang="en-US" dirty="0"/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5003800" y="1052513"/>
            <a:ext cx="3994150" cy="1290637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99" tIns="42099" rIns="84199" bIns="42099">
            <a:spAutoFit/>
          </a:bodyPr>
          <a:lstStyle>
            <a:lvl1pPr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30000"/>
              </a:spcBef>
            </a:pPr>
            <a:r>
              <a:rPr lang="ja-JP" altLang="en-US" sz="2200" b="1">
                <a:solidFill>
                  <a:srgbClr val="FFFFFF"/>
                </a:solidFill>
                <a:latin typeface="Times" panose="02020603050405020304" pitchFamily="18" charset="0"/>
              </a:rPr>
              <a:t>衝突によって星がうまれた</a:t>
            </a:r>
          </a:p>
          <a:p>
            <a:pPr algn="r">
              <a:spcBef>
                <a:spcPct val="30000"/>
              </a:spcBef>
            </a:pPr>
            <a:r>
              <a:rPr lang="ja-JP" altLang="en-US" sz="2200" b="1">
                <a:solidFill>
                  <a:srgbClr val="FFFFFF"/>
                </a:solidFill>
                <a:latin typeface="Times" panose="02020603050405020304" pitchFamily="18" charset="0"/>
              </a:rPr>
              <a:t>ところのチリがあたためられて、</a:t>
            </a:r>
          </a:p>
          <a:p>
            <a:pPr algn="r">
              <a:spcBef>
                <a:spcPct val="30000"/>
              </a:spcBef>
            </a:pPr>
            <a:r>
              <a:rPr lang="ja-JP" altLang="en-US" sz="2200" b="1">
                <a:solidFill>
                  <a:srgbClr val="FFFFFF"/>
                </a:solidFill>
                <a:latin typeface="Times" panose="02020603050405020304" pitchFamily="18" charset="0"/>
              </a:rPr>
              <a:t>赤外線で明るく見えています。</a:t>
            </a:r>
          </a:p>
        </p:txBody>
      </p:sp>
      <p:sp>
        <p:nvSpPr>
          <p:cNvPr id="38917" name="Text Box 15"/>
          <p:cNvSpPr txBox="1">
            <a:spLocks noChangeArrowheads="1"/>
          </p:cNvSpPr>
          <p:nvPr/>
        </p:nvSpPr>
        <p:spPr bwMode="auto">
          <a:xfrm>
            <a:off x="6991350" y="2317750"/>
            <a:ext cx="199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>
                <a:solidFill>
                  <a:srgbClr val="FFFFFF"/>
                </a:solidFill>
                <a:latin typeface="ＭＳ Ｐゴシック" panose="020B0600070205080204" pitchFamily="50" charset="-128"/>
              </a:rPr>
              <a:t>（画像：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ESA</a:t>
            </a:r>
            <a:r>
              <a:rPr lang="ja-JP" altLang="en-US">
                <a:solidFill>
                  <a:srgbClr val="FFFFFF"/>
                </a:solidFill>
                <a:latin typeface="ＭＳ Ｐゴシック" panose="020B0600070205080204" pitchFamily="50" charset="-128"/>
              </a:rPr>
              <a:t>提供）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295400" y="1038225"/>
            <a:ext cx="4857750" cy="4857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1333500" y="1090613"/>
            <a:ext cx="3257550" cy="4738687"/>
          </a:xfrm>
          <a:custGeom>
            <a:avLst/>
            <a:gdLst>
              <a:gd name="T0" fmla="*/ 2147483646 w 2052"/>
              <a:gd name="T1" fmla="*/ 2147483646 h 2985"/>
              <a:gd name="T2" fmla="*/ 2147483646 w 2052"/>
              <a:gd name="T3" fmla="*/ 2147483646 h 2985"/>
              <a:gd name="T4" fmla="*/ 2147483646 w 2052"/>
              <a:gd name="T5" fmla="*/ 2147483646 h 2985"/>
              <a:gd name="T6" fmla="*/ 2147483646 w 2052"/>
              <a:gd name="T7" fmla="*/ 2147483646 h 2985"/>
              <a:gd name="T8" fmla="*/ 2147483646 w 2052"/>
              <a:gd name="T9" fmla="*/ 2147483646 h 2985"/>
              <a:gd name="T10" fmla="*/ 2147483646 w 2052"/>
              <a:gd name="T11" fmla="*/ 2147483646 h 2985"/>
              <a:gd name="T12" fmla="*/ 2147483646 w 2052"/>
              <a:gd name="T13" fmla="*/ 2147483646 h 2985"/>
              <a:gd name="T14" fmla="*/ 2147483646 w 2052"/>
              <a:gd name="T15" fmla="*/ 2147483646 h 2985"/>
              <a:gd name="T16" fmla="*/ 2147483646 w 2052"/>
              <a:gd name="T17" fmla="*/ 2147483646 h 2985"/>
              <a:gd name="T18" fmla="*/ 2147483646 w 2052"/>
              <a:gd name="T19" fmla="*/ 2147483646 h 2985"/>
              <a:gd name="T20" fmla="*/ 2147483646 w 2052"/>
              <a:gd name="T21" fmla="*/ 2147483646 h 2985"/>
              <a:gd name="T22" fmla="*/ 2147483646 w 2052"/>
              <a:gd name="T23" fmla="*/ 2147483646 h 2985"/>
              <a:gd name="T24" fmla="*/ 2147483646 w 2052"/>
              <a:gd name="T25" fmla="*/ 2147483646 h 2985"/>
              <a:gd name="T26" fmla="*/ 2147483646 w 2052"/>
              <a:gd name="T27" fmla="*/ 2147483646 h 2985"/>
              <a:gd name="T28" fmla="*/ 2147483646 w 2052"/>
              <a:gd name="T29" fmla="*/ 2147483646 h 2985"/>
              <a:gd name="T30" fmla="*/ 2147483646 w 2052"/>
              <a:gd name="T31" fmla="*/ 2147483646 h 2985"/>
              <a:gd name="T32" fmla="*/ 2147483646 w 2052"/>
              <a:gd name="T33" fmla="*/ 2147483646 h 2985"/>
              <a:gd name="T34" fmla="*/ 2147483646 w 2052"/>
              <a:gd name="T35" fmla="*/ 2147483646 h 2985"/>
              <a:gd name="T36" fmla="*/ 2147483646 w 2052"/>
              <a:gd name="T37" fmla="*/ 2147483646 h 2985"/>
              <a:gd name="T38" fmla="*/ 2147483646 w 2052"/>
              <a:gd name="T39" fmla="*/ 2147483646 h 2985"/>
              <a:gd name="T40" fmla="*/ 2147483646 w 2052"/>
              <a:gd name="T41" fmla="*/ 2147483646 h 2985"/>
              <a:gd name="T42" fmla="*/ 2147483646 w 2052"/>
              <a:gd name="T43" fmla="*/ 2147483646 h 2985"/>
              <a:gd name="T44" fmla="*/ 0 w 2052"/>
              <a:gd name="T45" fmla="*/ 2147483646 h 29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52"/>
              <a:gd name="T70" fmla="*/ 0 h 2985"/>
              <a:gd name="T71" fmla="*/ 2052 w 2052"/>
              <a:gd name="T72" fmla="*/ 2985 h 298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52" h="2985">
                <a:moveTo>
                  <a:pt x="2052" y="2985"/>
                </a:moveTo>
                <a:cubicBezTo>
                  <a:pt x="1998" y="2883"/>
                  <a:pt x="1945" y="2781"/>
                  <a:pt x="1902" y="2715"/>
                </a:cubicBezTo>
                <a:cubicBezTo>
                  <a:pt x="1859" y="2649"/>
                  <a:pt x="1822" y="2619"/>
                  <a:pt x="1794" y="2589"/>
                </a:cubicBezTo>
                <a:cubicBezTo>
                  <a:pt x="1766" y="2559"/>
                  <a:pt x="1756" y="2550"/>
                  <a:pt x="1734" y="2535"/>
                </a:cubicBezTo>
                <a:cubicBezTo>
                  <a:pt x="1712" y="2520"/>
                  <a:pt x="1690" y="2527"/>
                  <a:pt x="1662" y="2499"/>
                </a:cubicBezTo>
                <a:cubicBezTo>
                  <a:pt x="1634" y="2471"/>
                  <a:pt x="1607" y="2461"/>
                  <a:pt x="1566" y="2367"/>
                </a:cubicBezTo>
                <a:cubicBezTo>
                  <a:pt x="1525" y="2273"/>
                  <a:pt x="1468" y="2060"/>
                  <a:pt x="1416" y="1935"/>
                </a:cubicBezTo>
                <a:cubicBezTo>
                  <a:pt x="1364" y="1810"/>
                  <a:pt x="1291" y="1718"/>
                  <a:pt x="1254" y="1617"/>
                </a:cubicBezTo>
                <a:cubicBezTo>
                  <a:pt x="1217" y="1516"/>
                  <a:pt x="1228" y="1426"/>
                  <a:pt x="1194" y="1329"/>
                </a:cubicBezTo>
                <a:cubicBezTo>
                  <a:pt x="1160" y="1232"/>
                  <a:pt x="1090" y="1127"/>
                  <a:pt x="1050" y="1035"/>
                </a:cubicBezTo>
                <a:cubicBezTo>
                  <a:pt x="1010" y="943"/>
                  <a:pt x="977" y="837"/>
                  <a:pt x="954" y="777"/>
                </a:cubicBezTo>
                <a:cubicBezTo>
                  <a:pt x="931" y="717"/>
                  <a:pt x="930" y="689"/>
                  <a:pt x="912" y="675"/>
                </a:cubicBezTo>
                <a:cubicBezTo>
                  <a:pt x="894" y="661"/>
                  <a:pt x="876" y="694"/>
                  <a:pt x="846" y="693"/>
                </a:cubicBezTo>
                <a:cubicBezTo>
                  <a:pt x="816" y="692"/>
                  <a:pt x="761" y="672"/>
                  <a:pt x="732" y="669"/>
                </a:cubicBezTo>
                <a:cubicBezTo>
                  <a:pt x="703" y="666"/>
                  <a:pt x="695" y="678"/>
                  <a:pt x="672" y="675"/>
                </a:cubicBezTo>
                <a:cubicBezTo>
                  <a:pt x="649" y="672"/>
                  <a:pt x="626" y="682"/>
                  <a:pt x="594" y="651"/>
                </a:cubicBezTo>
                <a:cubicBezTo>
                  <a:pt x="562" y="620"/>
                  <a:pt x="523" y="542"/>
                  <a:pt x="480" y="489"/>
                </a:cubicBezTo>
                <a:cubicBezTo>
                  <a:pt x="437" y="436"/>
                  <a:pt x="373" y="374"/>
                  <a:pt x="336" y="333"/>
                </a:cubicBezTo>
                <a:cubicBezTo>
                  <a:pt x="299" y="292"/>
                  <a:pt x="288" y="279"/>
                  <a:pt x="258" y="243"/>
                </a:cubicBezTo>
                <a:cubicBezTo>
                  <a:pt x="228" y="207"/>
                  <a:pt x="188" y="156"/>
                  <a:pt x="156" y="117"/>
                </a:cubicBezTo>
                <a:cubicBezTo>
                  <a:pt x="124" y="78"/>
                  <a:pt x="86" y="18"/>
                  <a:pt x="66" y="9"/>
                </a:cubicBezTo>
                <a:cubicBezTo>
                  <a:pt x="46" y="0"/>
                  <a:pt x="47" y="62"/>
                  <a:pt x="36" y="63"/>
                </a:cubicBezTo>
                <a:cubicBezTo>
                  <a:pt x="25" y="64"/>
                  <a:pt x="12" y="39"/>
                  <a:pt x="0" y="15"/>
                </a:cubicBezTo>
              </a:path>
            </a:pathLst>
          </a:custGeom>
          <a:noFill/>
          <a:ln w="38100">
            <a:solidFill>
              <a:srgbClr val="0099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172450" cy="725487"/>
          </a:xfrm>
        </p:spPr>
        <p:txBody>
          <a:bodyPr/>
          <a:lstStyle/>
          <a:p>
            <a:pPr eaLnBrk="1" hangingPunct="1"/>
            <a:r>
              <a:rPr lang="ja-JP" altLang="en-US" sz="4000" b="1"/>
              <a:t>星形成が活発な銀河のスペクトル</a:t>
            </a:r>
          </a:p>
        </p:txBody>
      </p:sp>
      <p:sp>
        <p:nvSpPr>
          <p:cNvPr id="39941" name="Text Box 5"/>
          <p:cNvSpPr txBox="1">
            <a:spLocks noChangeAspect="1" noChangeArrowheads="1"/>
          </p:cNvSpPr>
          <p:nvPr/>
        </p:nvSpPr>
        <p:spPr bwMode="auto">
          <a:xfrm>
            <a:off x="461963" y="2179638"/>
            <a:ext cx="633412" cy="33099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lIns="84199" tIns="42099" rIns="84199" bIns="42099"/>
          <a:lstStyle>
            <a:lvl1pPr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b="1">
                <a:solidFill>
                  <a:srgbClr val="000000"/>
                </a:solidFill>
                <a:latin typeface="Century" panose="02040604050505020304" pitchFamily="18" charset="0"/>
                <a:ea typeface="Osaka" charset="-128"/>
              </a:rPr>
              <a:t>銀河の明るさ</a:t>
            </a:r>
          </a:p>
          <a:p>
            <a:pPr algn="ctr" eaLnBrk="1" hangingPunct="1"/>
            <a:endParaRPr lang="en-US" altLang="ja-JP" sz="2000" b="1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39942" name="Text Box 6"/>
          <p:cNvSpPr txBox="1">
            <a:spLocks noChangeAspect="1" noChangeArrowheads="1"/>
          </p:cNvSpPr>
          <p:nvPr/>
        </p:nvSpPr>
        <p:spPr bwMode="auto">
          <a:xfrm>
            <a:off x="2479675" y="6353175"/>
            <a:ext cx="2754313" cy="42386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84199" tIns="42099" rIns="84199" bIns="42099"/>
          <a:lstStyle>
            <a:lvl1pPr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/>
            <a:r>
              <a:rPr lang="en-US" altLang="ja-JP" sz="2000" b="1">
                <a:solidFill>
                  <a:srgbClr val="000000"/>
                </a:solidFill>
                <a:latin typeface="Century" panose="02040604050505020304" pitchFamily="18" charset="0"/>
                <a:ea typeface="Osaka" charset="-128"/>
              </a:rPr>
              <a:t>Wavelength 〔micron〕</a:t>
            </a:r>
          </a:p>
        </p:txBody>
      </p:sp>
      <p:sp>
        <p:nvSpPr>
          <p:cNvPr id="142343" name="Text Box 7"/>
          <p:cNvSpPr txBox="1">
            <a:spLocks noChangeAspect="1" noChangeArrowheads="1"/>
          </p:cNvSpPr>
          <p:nvPr/>
        </p:nvSpPr>
        <p:spPr bwMode="auto">
          <a:xfrm>
            <a:off x="1889125" y="1130300"/>
            <a:ext cx="1833563" cy="1266825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99" tIns="42099" rIns="84199" bIns="42099"/>
          <a:lstStyle>
            <a:lvl1pPr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/>
            <a:r>
              <a:rPr lang="ja-JP" altLang="en-US" b="1">
                <a:solidFill>
                  <a:srgbClr val="000080"/>
                </a:solidFill>
                <a:latin typeface="Century" panose="02040604050505020304" pitchFamily="18" charset="0"/>
                <a:ea typeface="ＭＳ Ｐ明朝" panose="02020600040205080304" pitchFamily="18" charset="-128"/>
              </a:rPr>
              <a:t>チリがなかったとしたらこのくらい明るい（星の光）</a:t>
            </a:r>
            <a:endParaRPr lang="en-US" altLang="ja-JP" b="1">
              <a:solidFill>
                <a:srgbClr val="000080"/>
              </a:solidFill>
              <a:latin typeface="Century" panose="02040604050505020304" pitchFamily="18" charset="0"/>
              <a:ea typeface="ＭＳ Ｐ明朝" panose="02020600040205080304" pitchFamily="18" charset="-128"/>
            </a:endParaRPr>
          </a:p>
          <a:p>
            <a:pPr algn="just" eaLnBrk="1" hangingPunct="1"/>
            <a:r>
              <a:rPr lang="en-US" altLang="ja-JP" sz="1400" b="1">
                <a:solidFill>
                  <a:srgbClr val="000080"/>
                </a:solidFill>
                <a:latin typeface="Century" panose="02040604050505020304" pitchFamily="18" charset="0"/>
                <a:ea typeface="ＭＳ Ｐ明朝" panose="02020600040205080304" pitchFamily="18" charset="-128"/>
              </a:rPr>
              <a:t>Star light if no dust attenuation</a:t>
            </a:r>
            <a:endParaRPr lang="ja-JP" altLang="en-US" sz="1400" b="1">
              <a:solidFill>
                <a:srgbClr val="000080"/>
              </a:solidFill>
              <a:latin typeface="Century" panose="02040604050505020304" pitchFamily="18" charset="0"/>
              <a:ea typeface="ＭＳ Ｐ明朝" panose="02020600040205080304" pitchFamily="18" charset="-128"/>
            </a:endParaRPr>
          </a:p>
        </p:txBody>
      </p:sp>
      <p:sp>
        <p:nvSpPr>
          <p:cNvPr id="142344" name="AutoShape 8"/>
          <p:cNvSpPr>
            <a:spLocks noChangeAspect="1" noChangeArrowheads="1"/>
          </p:cNvSpPr>
          <p:nvPr/>
        </p:nvSpPr>
        <p:spPr bwMode="auto">
          <a:xfrm>
            <a:off x="1665288" y="1979613"/>
            <a:ext cx="182562" cy="1173162"/>
          </a:xfrm>
          <a:prstGeom prst="downArrow">
            <a:avLst>
              <a:gd name="adj1" fmla="val 50000"/>
              <a:gd name="adj2" fmla="val 16065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42345" name="Text Box 9"/>
          <p:cNvSpPr txBox="1">
            <a:spLocks noChangeAspect="1" noChangeArrowheads="1"/>
          </p:cNvSpPr>
          <p:nvPr/>
        </p:nvSpPr>
        <p:spPr bwMode="auto">
          <a:xfrm>
            <a:off x="1739900" y="4322763"/>
            <a:ext cx="1751013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99" tIns="42099" rIns="84199" bIns="42099"/>
          <a:lstStyle>
            <a:lvl1pPr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/>
            <a:r>
              <a:rPr lang="ja-JP" altLang="en-US" b="1">
                <a:solidFill>
                  <a:srgbClr val="000080"/>
                </a:solidFill>
                <a:latin typeface="Century" panose="02040604050505020304" pitchFamily="18" charset="0"/>
                <a:ea typeface="ＭＳ Ｐ明朝" panose="02020600040205080304" pitchFamily="18" charset="-128"/>
              </a:rPr>
              <a:t>星の光は、チリに吸収されて、　くらくなってしまう</a:t>
            </a:r>
            <a:endParaRPr lang="ja-JP" altLang="en-US" b="1">
              <a:solidFill>
                <a:srgbClr val="000080"/>
              </a:solidFill>
              <a:latin typeface="Century" panose="020406040505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42346" name="Text Box 10"/>
          <p:cNvSpPr txBox="1">
            <a:spLocks noChangeAspect="1" noChangeArrowheads="1"/>
          </p:cNvSpPr>
          <p:nvPr/>
        </p:nvSpPr>
        <p:spPr bwMode="auto">
          <a:xfrm>
            <a:off x="3960813" y="2239963"/>
            <a:ext cx="12731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99" tIns="42099" rIns="84199" bIns="42099"/>
          <a:lstStyle>
            <a:lvl1pPr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413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/>
            <a:r>
              <a:rPr lang="ja-JP" altLang="en-US" b="1">
                <a:solidFill>
                  <a:srgbClr val="FF0000"/>
                </a:solidFill>
                <a:latin typeface="Century" panose="02040604050505020304" pitchFamily="18" charset="0"/>
                <a:ea typeface="ＭＳ Ｐ明朝" panose="02020600040205080304" pitchFamily="18" charset="-128"/>
              </a:rPr>
              <a:t>あたたかいチリからの赤外線</a:t>
            </a:r>
            <a:endParaRPr lang="en-US" altLang="ja-JP" b="1">
              <a:solidFill>
                <a:srgbClr val="FF0000"/>
              </a:solidFill>
              <a:latin typeface="Century" panose="02040604050505020304" pitchFamily="18" charset="0"/>
              <a:ea typeface="ＭＳ Ｐ明朝" panose="02020600040205080304" pitchFamily="18" charset="-128"/>
            </a:endParaRPr>
          </a:p>
          <a:p>
            <a:pPr algn="just" eaLnBrk="1" hangingPunct="1"/>
            <a:r>
              <a:rPr lang="en-US" altLang="ja-JP" sz="1200" b="1">
                <a:solidFill>
                  <a:srgbClr val="FF0000"/>
                </a:solidFill>
                <a:latin typeface="Century" panose="02040604050505020304" pitchFamily="18" charset="0"/>
                <a:ea typeface="ＭＳ Ｐ明朝" panose="02020600040205080304" pitchFamily="18" charset="-128"/>
              </a:rPr>
              <a:t>Dust</a:t>
            </a:r>
            <a:r>
              <a:rPr lang="ja-JP" altLang="en-US" sz="1200" b="1">
                <a:solidFill>
                  <a:srgbClr val="FF0000"/>
                </a:solidFill>
                <a:latin typeface="Century" panose="02040604050505020304" pitchFamily="18" charset="0"/>
                <a:ea typeface="ＭＳ Ｐ明朝" panose="02020600040205080304" pitchFamily="18" charset="-128"/>
              </a:rPr>
              <a:t> </a:t>
            </a:r>
            <a:r>
              <a:rPr lang="en-US" altLang="ja-JP" sz="1200" b="1">
                <a:solidFill>
                  <a:srgbClr val="FF0000"/>
                </a:solidFill>
                <a:latin typeface="Century" panose="02040604050505020304" pitchFamily="18" charset="0"/>
                <a:ea typeface="ＭＳ Ｐ明朝" panose="02020600040205080304" pitchFamily="18" charset="-128"/>
              </a:rPr>
              <a:t>Emission in the IR</a:t>
            </a:r>
            <a:endParaRPr lang="ja-JP" altLang="en-US" sz="1200" b="1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42347" name="AutoShape 11"/>
          <p:cNvSpPr>
            <a:spLocks noChangeArrowheads="1"/>
          </p:cNvSpPr>
          <p:nvPr/>
        </p:nvSpPr>
        <p:spPr bwMode="auto">
          <a:xfrm>
            <a:off x="3527425" y="4335463"/>
            <a:ext cx="1316038" cy="4651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3990" r="3732" b="14630"/>
          <a:stretch>
            <a:fillRect/>
          </a:stretch>
        </p:blipFill>
        <p:spPr bwMode="auto">
          <a:xfrm>
            <a:off x="6342063" y="3486150"/>
            <a:ext cx="28019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Freeform 13"/>
          <p:cNvSpPr>
            <a:spLocks/>
          </p:cNvSpPr>
          <p:nvPr/>
        </p:nvSpPr>
        <p:spPr bwMode="auto">
          <a:xfrm>
            <a:off x="1343025" y="1116013"/>
            <a:ext cx="4810125" cy="4770437"/>
          </a:xfrm>
          <a:custGeom>
            <a:avLst/>
            <a:gdLst>
              <a:gd name="T0" fmla="*/ 2147483646 w 3030"/>
              <a:gd name="T1" fmla="*/ 2147483646 h 3005"/>
              <a:gd name="T2" fmla="*/ 2147483646 w 3030"/>
              <a:gd name="T3" fmla="*/ 2147483646 h 3005"/>
              <a:gd name="T4" fmla="*/ 2147483646 w 3030"/>
              <a:gd name="T5" fmla="*/ 2147483646 h 3005"/>
              <a:gd name="T6" fmla="*/ 2147483646 w 3030"/>
              <a:gd name="T7" fmla="*/ 2147483646 h 3005"/>
              <a:gd name="T8" fmla="*/ 2147483646 w 3030"/>
              <a:gd name="T9" fmla="*/ 2147483646 h 3005"/>
              <a:gd name="T10" fmla="*/ 2147483646 w 3030"/>
              <a:gd name="T11" fmla="*/ 2147483646 h 3005"/>
              <a:gd name="T12" fmla="*/ 2147483646 w 3030"/>
              <a:gd name="T13" fmla="*/ 2147483646 h 3005"/>
              <a:gd name="T14" fmla="*/ 2147483646 w 3030"/>
              <a:gd name="T15" fmla="*/ 2147483646 h 3005"/>
              <a:gd name="T16" fmla="*/ 2147483646 w 3030"/>
              <a:gd name="T17" fmla="*/ 2147483646 h 3005"/>
              <a:gd name="T18" fmla="*/ 2147483646 w 3030"/>
              <a:gd name="T19" fmla="*/ 2147483646 h 3005"/>
              <a:gd name="T20" fmla="*/ 2147483646 w 3030"/>
              <a:gd name="T21" fmla="*/ 2147483646 h 3005"/>
              <a:gd name="T22" fmla="*/ 2147483646 w 3030"/>
              <a:gd name="T23" fmla="*/ 2147483646 h 3005"/>
              <a:gd name="T24" fmla="*/ 2147483646 w 3030"/>
              <a:gd name="T25" fmla="*/ 2147483646 h 3005"/>
              <a:gd name="T26" fmla="*/ 2147483646 w 3030"/>
              <a:gd name="T27" fmla="*/ 2147483646 h 3005"/>
              <a:gd name="T28" fmla="*/ 2147483646 w 3030"/>
              <a:gd name="T29" fmla="*/ 2147483646 h 3005"/>
              <a:gd name="T30" fmla="*/ 2147483646 w 3030"/>
              <a:gd name="T31" fmla="*/ 2147483646 h 3005"/>
              <a:gd name="T32" fmla="*/ 2147483646 w 3030"/>
              <a:gd name="T33" fmla="*/ 2147483646 h 3005"/>
              <a:gd name="T34" fmla="*/ 2147483646 w 3030"/>
              <a:gd name="T35" fmla="*/ 2147483646 h 3005"/>
              <a:gd name="T36" fmla="*/ 2147483646 w 3030"/>
              <a:gd name="T37" fmla="*/ 2147483646 h 3005"/>
              <a:gd name="T38" fmla="*/ 2147483646 w 3030"/>
              <a:gd name="T39" fmla="*/ 2147483646 h 3005"/>
              <a:gd name="T40" fmla="*/ 2147483646 w 3030"/>
              <a:gd name="T41" fmla="*/ 2147483646 h 3005"/>
              <a:gd name="T42" fmla="*/ 2147483646 w 3030"/>
              <a:gd name="T43" fmla="*/ 2147483646 h 3005"/>
              <a:gd name="T44" fmla="*/ 2147483646 w 3030"/>
              <a:gd name="T45" fmla="*/ 2147483646 h 3005"/>
              <a:gd name="T46" fmla="*/ 2147483646 w 3030"/>
              <a:gd name="T47" fmla="*/ 2147483646 h 3005"/>
              <a:gd name="T48" fmla="*/ 2147483646 w 3030"/>
              <a:gd name="T49" fmla="*/ 2147483646 h 3005"/>
              <a:gd name="T50" fmla="*/ 2147483646 w 3030"/>
              <a:gd name="T51" fmla="*/ 2147483646 h 3005"/>
              <a:gd name="T52" fmla="*/ 2147483646 w 3030"/>
              <a:gd name="T53" fmla="*/ 2147483646 h 3005"/>
              <a:gd name="T54" fmla="*/ 2147483646 w 3030"/>
              <a:gd name="T55" fmla="*/ 2147483646 h 3005"/>
              <a:gd name="T56" fmla="*/ 2147483646 w 3030"/>
              <a:gd name="T57" fmla="*/ 2147483646 h 3005"/>
              <a:gd name="T58" fmla="*/ 2147483646 w 3030"/>
              <a:gd name="T59" fmla="*/ 2147483646 h 3005"/>
              <a:gd name="T60" fmla="*/ 2147483646 w 3030"/>
              <a:gd name="T61" fmla="*/ 2147483646 h 3005"/>
              <a:gd name="T62" fmla="*/ 2147483646 w 3030"/>
              <a:gd name="T63" fmla="*/ 2147483646 h 3005"/>
              <a:gd name="T64" fmla="*/ 2147483646 w 3030"/>
              <a:gd name="T65" fmla="*/ 2147483646 h 3005"/>
              <a:gd name="T66" fmla="*/ 2147483646 w 3030"/>
              <a:gd name="T67" fmla="*/ 2147483646 h 3005"/>
              <a:gd name="T68" fmla="*/ 2147483646 w 3030"/>
              <a:gd name="T69" fmla="*/ 2147483646 h 3005"/>
              <a:gd name="T70" fmla="*/ 0 w 3030"/>
              <a:gd name="T71" fmla="*/ 2147483646 h 30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30"/>
              <a:gd name="T109" fmla="*/ 0 h 3005"/>
              <a:gd name="T110" fmla="*/ 3030 w 3030"/>
              <a:gd name="T111" fmla="*/ 3005 h 30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30" h="3005">
                <a:moveTo>
                  <a:pt x="3030" y="2879"/>
                </a:moveTo>
                <a:cubicBezTo>
                  <a:pt x="3002" y="2768"/>
                  <a:pt x="2975" y="2657"/>
                  <a:pt x="2916" y="2417"/>
                </a:cubicBezTo>
                <a:cubicBezTo>
                  <a:pt x="2857" y="2177"/>
                  <a:pt x="2752" y="1726"/>
                  <a:pt x="2676" y="1439"/>
                </a:cubicBezTo>
                <a:cubicBezTo>
                  <a:pt x="2600" y="1152"/>
                  <a:pt x="2521" y="888"/>
                  <a:pt x="2460" y="695"/>
                </a:cubicBezTo>
                <a:cubicBezTo>
                  <a:pt x="2399" y="502"/>
                  <a:pt x="2370" y="396"/>
                  <a:pt x="2310" y="281"/>
                </a:cubicBezTo>
                <a:cubicBezTo>
                  <a:pt x="2250" y="166"/>
                  <a:pt x="2173" y="0"/>
                  <a:pt x="2100" y="5"/>
                </a:cubicBezTo>
                <a:cubicBezTo>
                  <a:pt x="2027" y="10"/>
                  <a:pt x="1946" y="175"/>
                  <a:pt x="1872" y="311"/>
                </a:cubicBezTo>
                <a:cubicBezTo>
                  <a:pt x="1798" y="447"/>
                  <a:pt x="1707" y="706"/>
                  <a:pt x="1656" y="821"/>
                </a:cubicBezTo>
                <a:cubicBezTo>
                  <a:pt x="1605" y="936"/>
                  <a:pt x="1588" y="929"/>
                  <a:pt x="1566" y="1001"/>
                </a:cubicBezTo>
                <a:cubicBezTo>
                  <a:pt x="1544" y="1073"/>
                  <a:pt x="1534" y="1111"/>
                  <a:pt x="1524" y="1253"/>
                </a:cubicBezTo>
                <a:cubicBezTo>
                  <a:pt x="1514" y="1395"/>
                  <a:pt x="1512" y="1740"/>
                  <a:pt x="1506" y="1853"/>
                </a:cubicBezTo>
                <a:cubicBezTo>
                  <a:pt x="1500" y="1966"/>
                  <a:pt x="1496" y="1933"/>
                  <a:pt x="1488" y="1931"/>
                </a:cubicBezTo>
                <a:cubicBezTo>
                  <a:pt x="1480" y="1929"/>
                  <a:pt x="1464" y="1916"/>
                  <a:pt x="1458" y="1841"/>
                </a:cubicBezTo>
                <a:cubicBezTo>
                  <a:pt x="1452" y="1766"/>
                  <a:pt x="1458" y="1607"/>
                  <a:pt x="1452" y="1481"/>
                </a:cubicBezTo>
                <a:cubicBezTo>
                  <a:pt x="1446" y="1355"/>
                  <a:pt x="1433" y="1170"/>
                  <a:pt x="1422" y="1085"/>
                </a:cubicBezTo>
                <a:cubicBezTo>
                  <a:pt x="1411" y="1000"/>
                  <a:pt x="1403" y="953"/>
                  <a:pt x="1386" y="971"/>
                </a:cubicBezTo>
                <a:cubicBezTo>
                  <a:pt x="1369" y="989"/>
                  <a:pt x="1342" y="1114"/>
                  <a:pt x="1320" y="1193"/>
                </a:cubicBezTo>
                <a:cubicBezTo>
                  <a:pt x="1298" y="1272"/>
                  <a:pt x="1273" y="1363"/>
                  <a:pt x="1254" y="1445"/>
                </a:cubicBezTo>
                <a:cubicBezTo>
                  <a:pt x="1235" y="1527"/>
                  <a:pt x="1217" y="1639"/>
                  <a:pt x="1206" y="1685"/>
                </a:cubicBezTo>
                <a:cubicBezTo>
                  <a:pt x="1195" y="1731"/>
                  <a:pt x="1198" y="1716"/>
                  <a:pt x="1188" y="1721"/>
                </a:cubicBezTo>
                <a:cubicBezTo>
                  <a:pt x="1178" y="1726"/>
                  <a:pt x="1166" y="1736"/>
                  <a:pt x="1146" y="1715"/>
                </a:cubicBezTo>
                <a:cubicBezTo>
                  <a:pt x="1126" y="1694"/>
                  <a:pt x="1085" y="1627"/>
                  <a:pt x="1068" y="1595"/>
                </a:cubicBezTo>
                <a:cubicBezTo>
                  <a:pt x="1051" y="1563"/>
                  <a:pt x="1056" y="1555"/>
                  <a:pt x="1044" y="1523"/>
                </a:cubicBezTo>
                <a:cubicBezTo>
                  <a:pt x="1032" y="1491"/>
                  <a:pt x="1017" y="1449"/>
                  <a:pt x="996" y="1403"/>
                </a:cubicBezTo>
                <a:cubicBezTo>
                  <a:pt x="975" y="1357"/>
                  <a:pt x="960" y="1274"/>
                  <a:pt x="918" y="1247"/>
                </a:cubicBezTo>
                <a:cubicBezTo>
                  <a:pt x="876" y="1220"/>
                  <a:pt x="800" y="1232"/>
                  <a:pt x="744" y="1241"/>
                </a:cubicBezTo>
                <a:cubicBezTo>
                  <a:pt x="688" y="1250"/>
                  <a:pt x="627" y="1275"/>
                  <a:pt x="582" y="1301"/>
                </a:cubicBezTo>
                <a:cubicBezTo>
                  <a:pt x="537" y="1327"/>
                  <a:pt x="506" y="1321"/>
                  <a:pt x="474" y="1397"/>
                </a:cubicBezTo>
                <a:cubicBezTo>
                  <a:pt x="442" y="1473"/>
                  <a:pt x="427" y="1627"/>
                  <a:pt x="390" y="1757"/>
                </a:cubicBezTo>
                <a:cubicBezTo>
                  <a:pt x="353" y="1887"/>
                  <a:pt x="280" y="2118"/>
                  <a:pt x="252" y="2177"/>
                </a:cubicBezTo>
                <a:cubicBezTo>
                  <a:pt x="224" y="2236"/>
                  <a:pt x="241" y="2112"/>
                  <a:pt x="222" y="2111"/>
                </a:cubicBezTo>
                <a:cubicBezTo>
                  <a:pt x="203" y="2110"/>
                  <a:pt x="165" y="2147"/>
                  <a:pt x="138" y="2171"/>
                </a:cubicBezTo>
                <a:cubicBezTo>
                  <a:pt x="111" y="2195"/>
                  <a:pt x="75" y="2223"/>
                  <a:pt x="60" y="2255"/>
                </a:cubicBezTo>
                <a:cubicBezTo>
                  <a:pt x="45" y="2287"/>
                  <a:pt x="53" y="2292"/>
                  <a:pt x="48" y="2363"/>
                </a:cubicBezTo>
                <a:cubicBezTo>
                  <a:pt x="43" y="2434"/>
                  <a:pt x="38" y="2574"/>
                  <a:pt x="30" y="2681"/>
                </a:cubicBezTo>
                <a:cubicBezTo>
                  <a:pt x="22" y="2788"/>
                  <a:pt x="5" y="2951"/>
                  <a:pt x="0" y="3005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295400" y="10382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4930775" y="5772150"/>
            <a:ext cx="317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3724275" y="5772150"/>
            <a:ext cx="317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V="1">
            <a:off x="2505075" y="5784850"/>
            <a:ext cx="317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295400" y="4686300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1289050" y="3460750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1314450" y="2247900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1095375" y="5934075"/>
            <a:ext cx="50958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０．１             １                  １０                １００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animBg="1" autoUpdateAnimBg="0"/>
      <p:bldP spid="142344" grpId="0" animBg="1"/>
      <p:bldP spid="142345" grpId="0" autoUpdateAnimBg="0"/>
      <p:bldP spid="142346" grpId="0" autoUpdateAnimBg="0"/>
      <p:bldP spid="1423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767715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kern="1200" dirty="0"/>
              <a:t>星形成の活発な銀河の</a:t>
            </a:r>
            <a:br>
              <a:rPr lang="en-US" altLang="ja-JP" sz="3600" kern="1200" dirty="0"/>
            </a:br>
            <a:r>
              <a:rPr lang="ja-JP" altLang="en-US" sz="3600" kern="1200" dirty="0"/>
              <a:t>可視光スペクトル</a:t>
            </a:r>
            <a:br>
              <a:rPr lang="en-US" altLang="ja-JP" sz="3600" kern="1200" dirty="0"/>
            </a:br>
            <a:r>
              <a:rPr lang="en-US" altLang="ja-JP" sz="2400" kern="1200" dirty="0"/>
              <a:t>Optical spectra of an active star-forming galaxy</a:t>
            </a:r>
            <a:endParaRPr lang="ja-JP" altLang="en-US" sz="2400" kern="1200" dirty="0"/>
          </a:p>
        </p:txBody>
      </p:sp>
      <p:sp>
        <p:nvSpPr>
          <p:cNvPr id="40964" name="テキスト ボックス 4"/>
          <p:cNvSpPr txBox="1">
            <a:spLocks noChangeArrowheads="1"/>
          </p:cNvSpPr>
          <p:nvPr/>
        </p:nvSpPr>
        <p:spPr bwMode="auto">
          <a:xfrm>
            <a:off x="1490663" y="26289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70C0"/>
                </a:solidFill>
              </a:rPr>
              <a:t>[O II]</a:t>
            </a:r>
            <a:endParaRPr lang="ja-JP" altLang="en-US" sz="1800">
              <a:solidFill>
                <a:srgbClr val="0070C0"/>
              </a:solidFill>
            </a:endParaRPr>
          </a:p>
        </p:txBody>
      </p:sp>
      <p:sp>
        <p:nvSpPr>
          <p:cNvPr id="40965" name="テキスト ボックス 5"/>
          <p:cNvSpPr txBox="1">
            <a:spLocks noChangeArrowheads="1"/>
          </p:cNvSpPr>
          <p:nvPr/>
        </p:nvSpPr>
        <p:spPr bwMode="auto">
          <a:xfrm>
            <a:off x="3522663" y="2851150"/>
            <a:ext cx="703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70C0"/>
                </a:solidFill>
              </a:rPr>
              <a:t>[O III]</a:t>
            </a:r>
            <a:endParaRPr lang="ja-JP" altLang="en-US" sz="1800">
              <a:solidFill>
                <a:srgbClr val="0070C0"/>
              </a:solidFill>
            </a:endParaRPr>
          </a:p>
        </p:txBody>
      </p:sp>
      <p:sp>
        <p:nvSpPr>
          <p:cNvPr id="40966" name="テキスト ボックス 6"/>
          <p:cNvSpPr txBox="1">
            <a:spLocks noChangeArrowheads="1"/>
          </p:cNvSpPr>
          <p:nvPr/>
        </p:nvSpPr>
        <p:spPr bwMode="auto">
          <a:xfrm>
            <a:off x="6689725" y="3173413"/>
            <a:ext cx="474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H</a:t>
            </a:r>
            <a:r>
              <a:rPr lang="en-US" altLang="ja-JP" sz="180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ja-JP" altLang="en-US" sz="18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0967" name="テキスト ボックス 7"/>
          <p:cNvSpPr txBox="1">
            <a:spLocks noChangeArrowheads="1"/>
          </p:cNvSpPr>
          <p:nvPr/>
        </p:nvSpPr>
        <p:spPr bwMode="auto">
          <a:xfrm>
            <a:off x="3138488" y="4519613"/>
            <a:ext cx="455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H</a:t>
            </a:r>
            <a:r>
              <a:rPr lang="en-US" altLang="ja-JP" sz="180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ja-JP" altLang="en-US" sz="18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0968" name="テキスト ボックス 8"/>
          <p:cNvSpPr txBox="1">
            <a:spLocks noChangeArrowheads="1"/>
          </p:cNvSpPr>
          <p:nvPr/>
        </p:nvSpPr>
        <p:spPr bwMode="auto">
          <a:xfrm>
            <a:off x="4310063" y="6469063"/>
            <a:ext cx="359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Kennucutt, R. (1998) ARA&amp;A 36, 189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0969" name="テキスト ボックス 9"/>
          <p:cNvSpPr txBox="1">
            <a:spLocks noChangeArrowheads="1"/>
          </p:cNvSpPr>
          <p:nvPr/>
        </p:nvSpPr>
        <p:spPr bwMode="auto">
          <a:xfrm>
            <a:off x="7078663" y="4289425"/>
            <a:ext cx="642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B050"/>
                </a:solidFill>
              </a:rPr>
              <a:t>[N II]</a:t>
            </a:r>
            <a:endParaRPr lang="ja-JP" altLang="en-US" sz="1800">
              <a:solidFill>
                <a:srgbClr val="00B050"/>
              </a:solidFill>
            </a:endParaRPr>
          </a:p>
        </p:txBody>
      </p:sp>
      <p:cxnSp>
        <p:nvCxnSpPr>
          <p:cNvPr id="12" name="直線矢印コネクタ 11"/>
          <p:cNvCxnSpPr>
            <a:stCxn id="40969" idx="2"/>
          </p:cNvCxnSpPr>
          <p:nvPr/>
        </p:nvCxnSpPr>
        <p:spPr>
          <a:xfrm rot="5400000">
            <a:off x="6820694" y="4871244"/>
            <a:ext cx="792163" cy="3651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40965" idx="2"/>
          </p:cNvCxnSpPr>
          <p:nvPr/>
        </p:nvCxnSpPr>
        <p:spPr>
          <a:xfrm rot="5400000">
            <a:off x="3049588" y="4037013"/>
            <a:ext cx="1639887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40965" idx="2"/>
          </p:cNvCxnSpPr>
          <p:nvPr/>
        </p:nvCxnSpPr>
        <p:spPr>
          <a:xfrm rot="16200000" flipH="1">
            <a:off x="3801269" y="3293269"/>
            <a:ext cx="209550" cy="65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3" name="テキスト ボックス 19"/>
          <p:cNvSpPr txBox="1">
            <a:spLocks noChangeArrowheads="1"/>
          </p:cNvSpPr>
          <p:nvPr/>
        </p:nvSpPr>
        <p:spPr bwMode="auto">
          <a:xfrm>
            <a:off x="7315200" y="5241925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[S II]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0974" name="テキスト ボックス 20"/>
          <p:cNvSpPr txBox="1">
            <a:spLocks noChangeArrowheads="1"/>
          </p:cNvSpPr>
          <p:nvPr/>
        </p:nvSpPr>
        <p:spPr bwMode="auto">
          <a:xfrm>
            <a:off x="2422525" y="4779963"/>
            <a:ext cx="423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H</a:t>
            </a:r>
            <a:r>
              <a:rPr lang="en-US" altLang="ja-JP" sz="180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lang="ja-JP" altLang="en-US" sz="18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0975" name="テキスト ボックス 21"/>
          <p:cNvSpPr txBox="1">
            <a:spLocks noChangeArrowheads="1"/>
          </p:cNvSpPr>
          <p:nvPr/>
        </p:nvSpPr>
        <p:spPr bwMode="auto">
          <a:xfrm>
            <a:off x="2003425" y="4968875"/>
            <a:ext cx="442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H</a:t>
            </a:r>
            <a:r>
              <a:rPr lang="en-US" altLang="ja-JP" sz="180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endParaRPr lang="ja-JP" altLang="en-US" sz="180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4097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6A0D5A4-8995-4DA6-9430-663A7DE69D58}" type="slidenum">
              <a:rPr lang="ja-JP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ja-JP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79660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dirty="0"/>
              <a:t>活動銀河中心核（</a:t>
            </a:r>
            <a:r>
              <a:rPr lang="en-US" altLang="ja-JP" dirty="0"/>
              <a:t>AGN</a:t>
            </a:r>
            <a:r>
              <a:rPr lang="ja-JP" altLang="en-US" dirty="0"/>
              <a:t>）</a:t>
            </a:r>
            <a:br>
              <a:rPr lang="en-US" altLang="ja-JP" dirty="0"/>
            </a:br>
            <a:r>
              <a:rPr lang="ja-JP" altLang="en-US" dirty="0"/>
              <a:t>銀河中心に巣食う超巨大ブラックホール</a:t>
            </a:r>
            <a:br>
              <a:rPr lang="en-US" altLang="ja-JP" dirty="0"/>
            </a:br>
            <a:r>
              <a:rPr lang="en-US" altLang="ja-JP" sz="2400" dirty="0"/>
              <a:t>Super-massive Black Hole in the center of  a galaxy</a:t>
            </a:r>
            <a:endParaRPr lang="ja-JP" altLang="en-US" sz="2400" dirty="0"/>
          </a:p>
        </p:txBody>
      </p:sp>
      <p:sp>
        <p:nvSpPr>
          <p:cNvPr id="41987" name="コンテンツ プレースホルダ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  <p:grpSp>
        <p:nvGrpSpPr>
          <p:cNvPr id="3" name="グループ化 20"/>
          <p:cNvGrpSpPr>
            <a:grpSpLocks/>
          </p:cNvGrpSpPr>
          <p:nvPr/>
        </p:nvGrpSpPr>
        <p:grpSpPr bwMode="auto">
          <a:xfrm>
            <a:off x="714375" y="1258888"/>
            <a:ext cx="8215313" cy="5599112"/>
            <a:chOff x="714348" y="1258872"/>
            <a:chExt cx="8215370" cy="5599128"/>
          </a:xfrm>
        </p:grpSpPr>
        <p:grpSp>
          <p:nvGrpSpPr>
            <p:cNvPr id="41989" name="Group 20"/>
            <p:cNvGrpSpPr>
              <a:grpSpLocks/>
            </p:cNvGrpSpPr>
            <p:nvPr/>
          </p:nvGrpSpPr>
          <p:grpSpPr bwMode="auto">
            <a:xfrm>
              <a:off x="714348" y="1258872"/>
              <a:ext cx="7750198" cy="5599128"/>
              <a:chOff x="136" y="98"/>
              <a:chExt cx="5556" cy="4194"/>
            </a:xfrm>
          </p:grpSpPr>
          <p:sp>
            <p:nvSpPr>
              <p:cNvPr id="41991" name="Rectangle 14"/>
              <p:cNvSpPr>
                <a:spLocks noChangeArrowheads="1"/>
              </p:cNvSpPr>
              <p:nvPr/>
            </p:nvSpPr>
            <p:spPr bwMode="auto">
              <a:xfrm>
                <a:off x="136" y="98"/>
                <a:ext cx="5556" cy="4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41992" name="Picture 4" descr="BH-A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" y="2840"/>
                <a:ext cx="1800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3" name="Picture 5" descr="AGN-torus-onl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2" y="663"/>
                <a:ext cx="2541" cy="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4" name="Text Box 6"/>
              <p:cNvSpPr txBox="1">
                <a:spLocks noChangeArrowheads="1"/>
              </p:cNvSpPr>
              <p:nvPr/>
            </p:nvSpPr>
            <p:spPr bwMode="auto">
              <a:xfrm>
                <a:off x="3314" y="3225"/>
                <a:ext cx="2186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ja-JP" altLang="en-US" sz="2800" b="1">
                    <a:solidFill>
                      <a:srgbClr val="000000"/>
                    </a:solidFill>
                  </a:rPr>
                  <a:t>超巨大ブラックホール</a:t>
                </a:r>
                <a:endParaRPr lang="en-US" altLang="ja-JP" sz="2800" b="1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ja-JP" altLang="en-US" sz="2800" b="1">
                    <a:solidFill>
                      <a:srgbClr val="000000"/>
                    </a:solidFill>
                  </a:rPr>
                  <a:t>への質量降着</a:t>
                </a:r>
                <a:endParaRPr lang="en-US" altLang="ja-JP" sz="2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5" name="Text Box 7"/>
              <p:cNvSpPr txBox="1">
                <a:spLocks noChangeArrowheads="1"/>
              </p:cNvSpPr>
              <p:nvPr/>
            </p:nvSpPr>
            <p:spPr bwMode="auto">
              <a:xfrm>
                <a:off x="3334" y="1891"/>
                <a:ext cx="1416" cy="55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ja-JP" altLang="en-US" sz="2400" b="1">
                    <a:solidFill>
                      <a:srgbClr val="000000"/>
                    </a:solidFill>
                  </a:rPr>
                  <a:t>ダストトーラス</a:t>
                </a:r>
                <a:endParaRPr lang="en-US" altLang="ja-JP" sz="2400" b="1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altLang="ja-JP" b="1">
                    <a:solidFill>
                      <a:srgbClr val="000000"/>
                    </a:solidFill>
                  </a:rPr>
                  <a:t>Dust torus</a:t>
                </a:r>
              </a:p>
            </p:txBody>
          </p:sp>
          <p:sp>
            <p:nvSpPr>
              <p:cNvPr id="41996" name="Text Box 8"/>
              <p:cNvSpPr txBox="1">
                <a:spLocks noChangeArrowheads="1"/>
              </p:cNvSpPr>
              <p:nvPr/>
            </p:nvSpPr>
            <p:spPr bwMode="auto">
              <a:xfrm>
                <a:off x="2731" y="109"/>
                <a:ext cx="1732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ja-JP" altLang="en-US" sz="2800" b="1">
                    <a:solidFill>
                      <a:srgbClr val="000000"/>
                    </a:solidFill>
                  </a:rPr>
                  <a:t>１型</a:t>
                </a:r>
                <a:r>
                  <a:rPr lang="en-US" altLang="ja-JP" sz="2800" b="1">
                    <a:solidFill>
                      <a:srgbClr val="000000"/>
                    </a:solidFill>
                  </a:rPr>
                  <a:t>AGN </a:t>
                </a:r>
                <a:r>
                  <a:rPr lang="en-US" altLang="ja-JP" b="1">
                    <a:solidFill>
                      <a:srgbClr val="000000"/>
                    </a:solidFill>
                  </a:rPr>
                  <a:t>Type-1</a:t>
                </a:r>
              </a:p>
            </p:txBody>
          </p:sp>
          <p:sp>
            <p:nvSpPr>
              <p:cNvPr id="41997" name="Text Box 9"/>
              <p:cNvSpPr txBox="1">
                <a:spLocks noChangeArrowheads="1"/>
              </p:cNvSpPr>
              <p:nvPr/>
            </p:nvSpPr>
            <p:spPr bwMode="auto">
              <a:xfrm>
                <a:off x="405" y="1800"/>
                <a:ext cx="712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ja-JP" altLang="en-US" sz="2800" b="1">
                    <a:solidFill>
                      <a:srgbClr val="000000"/>
                    </a:solidFill>
                  </a:rPr>
                  <a:t>２型</a:t>
                </a:r>
                <a:r>
                  <a:rPr lang="en-US" altLang="ja-JP" sz="2800" b="1">
                    <a:solidFill>
                      <a:srgbClr val="000000"/>
                    </a:solidFill>
                  </a:rPr>
                  <a:t> </a:t>
                </a:r>
              </a:p>
              <a:p>
                <a:pPr eaLnBrk="1" hangingPunct="1"/>
                <a:r>
                  <a:rPr lang="en-US" altLang="ja-JP" sz="2800" b="1">
                    <a:solidFill>
                      <a:srgbClr val="000000"/>
                    </a:solidFill>
                  </a:rPr>
                  <a:t>AGN</a:t>
                </a:r>
              </a:p>
              <a:p>
                <a:pPr eaLnBrk="1" hangingPunct="1"/>
                <a:r>
                  <a:rPr lang="en-US" altLang="ja-JP" b="1">
                    <a:solidFill>
                      <a:srgbClr val="000000"/>
                    </a:solidFill>
                  </a:rPr>
                  <a:t>Type-2</a:t>
                </a:r>
              </a:p>
            </p:txBody>
          </p:sp>
          <p:sp>
            <p:nvSpPr>
              <p:cNvPr id="41998" name="AutoShape 10"/>
              <p:cNvSpPr>
                <a:spLocks noChangeArrowheads="1"/>
              </p:cNvSpPr>
              <p:nvPr/>
            </p:nvSpPr>
            <p:spPr bwMode="auto">
              <a:xfrm>
                <a:off x="1111" y="1888"/>
                <a:ext cx="816" cy="181"/>
              </a:xfrm>
              <a:prstGeom prst="rightArrow">
                <a:avLst>
                  <a:gd name="adj1" fmla="val 50000"/>
                  <a:gd name="adj2" fmla="val 112707"/>
                </a:avLst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9" name="AutoShape 11"/>
              <p:cNvSpPr>
                <a:spLocks noChangeArrowheads="1"/>
              </p:cNvSpPr>
              <p:nvPr/>
            </p:nvSpPr>
            <p:spPr bwMode="auto">
              <a:xfrm>
                <a:off x="3108" y="434"/>
                <a:ext cx="181" cy="725"/>
              </a:xfrm>
              <a:prstGeom prst="downArrow">
                <a:avLst>
                  <a:gd name="adj1" fmla="val 50000"/>
                  <a:gd name="adj2" fmla="val 100138"/>
                </a:avLst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0" name="Line 12"/>
              <p:cNvSpPr>
                <a:spLocks noChangeShapeType="1"/>
              </p:cNvSpPr>
              <p:nvPr/>
            </p:nvSpPr>
            <p:spPr bwMode="auto">
              <a:xfrm flipV="1">
                <a:off x="1972" y="1616"/>
                <a:ext cx="1088" cy="1995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001" name="Line 13"/>
              <p:cNvSpPr>
                <a:spLocks noChangeShapeType="1"/>
              </p:cNvSpPr>
              <p:nvPr/>
            </p:nvSpPr>
            <p:spPr bwMode="auto">
              <a:xfrm flipV="1">
                <a:off x="3107" y="1570"/>
                <a:ext cx="136" cy="2041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002" name="Text Box 16"/>
              <p:cNvSpPr txBox="1">
                <a:spLocks noChangeArrowheads="1"/>
              </p:cNvSpPr>
              <p:nvPr/>
            </p:nvSpPr>
            <p:spPr bwMode="auto">
              <a:xfrm>
                <a:off x="2012" y="3929"/>
                <a:ext cx="1188" cy="3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sz="2400" b="1">
                    <a:solidFill>
                      <a:srgbClr val="000000"/>
                    </a:solidFill>
                  </a:rPr>
                  <a:t>&lt;1</a:t>
                </a:r>
                <a:r>
                  <a:rPr lang="ja-JP" altLang="en-US" sz="2400" b="1">
                    <a:solidFill>
                      <a:srgbClr val="000000"/>
                    </a:solidFill>
                  </a:rPr>
                  <a:t>パーセク</a:t>
                </a:r>
                <a:endParaRPr lang="en-US" altLang="ja-JP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3" name="Line 17"/>
              <p:cNvSpPr>
                <a:spLocks noChangeShapeType="1"/>
              </p:cNvSpPr>
              <p:nvPr/>
            </p:nvSpPr>
            <p:spPr bwMode="auto">
              <a:xfrm>
                <a:off x="1973" y="3884"/>
                <a:ext cx="1179" cy="0"/>
              </a:xfrm>
              <a:prstGeom prst="line">
                <a:avLst/>
              </a:prstGeom>
              <a:noFill/>
              <a:ln w="50800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004" name="Line 18"/>
              <p:cNvSpPr>
                <a:spLocks noChangeShapeType="1"/>
              </p:cNvSpPr>
              <p:nvPr/>
            </p:nvSpPr>
            <p:spPr bwMode="auto">
              <a:xfrm>
                <a:off x="1973" y="3748"/>
                <a:ext cx="0" cy="272"/>
              </a:xfrm>
              <a:prstGeom prst="line">
                <a:avLst/>
              </a:prstGeom>
              <a:noFill/>
              <a:ln w="50800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005" name="Line 19"/>
              <p:cNvSpPr>
                <a:spLocks noChangeShapeType="1"/>
              </p:cNvSpPr>
              <p:nvPr/>
            </p:nvSpPr>
            <p:spPr bwMode="auto">
              <a:xfrm>
                <a:off x="3152" y="3748"/>
                <a:ext cx="0" cy="272"/>
              </a:xfrm>
              <a:prstGeom prst="line">
                <a:avLst/>
              </a:prstGeom>
              <a:noFill/>
              <a:ln w="50800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1990" name="テキスト ボックス 19"/>
            <p:cNvSpPr txBox="1">
              <a:spLocks noChangeArrowheads="1"/>
            </p:cNvSpPr>
            <p:nvPr/>
          </p:nvSpPr>
          <p:spPr bwMode="auto">
            <a:xfrm>
              <a:off x="5357818" y="6357958"/>
              <a:ext cx="35719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000000"/>
                  </a:solidFill>
                </a:rPr>
                <a:t>画像提供：今西氏（国立天文台）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/>
              <a:t>活動銀河中心核の</a:t>
            </a:r>
            <a:r>
              <a:rPr lang="en-US" altLang="ja-JP" dirty="0"/>
              <a:t>SED</a:t>
            </a:r>
            <a:br>
              <a:rPr lang="en-US" altLang="ja-JP" dirty="0"/>
            </a:br>
            <a:r>
              <a:rPr lang="en-US" altLang="ja-JP" sz="2700" dirty="0"/>
              <a:t>spectral energy distribution (SED) of Active Galactic Nuclei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80645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2916238" y="4076700"/>
            <a:ext cx="1079500" cy="865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</a:endParaRPr>
          </a:p>
        </p:txBody>
      </p:sp>
      <p:grpSp>
        <p:nvGrpSpPr>
          <p:cNvPr id="43013" name="Group 11"/>
          <p:cNvGrpSpPr>
            <a:grpSpLocks/>
          </p:cNvGrpSpPr>
          <p:nvPr/>
        </p:nvGrpSpPr>
        <p:grpSpPr bwMode="auto">
          <a:xfrm>
            <a:off x="250825" y="2276475"/>
            <a:ext cx="7993063" cy="2713038"/>
            <a:chOff x="158" y="1434"/>
            <a:chExt cx="5035" cy="1709"/>
          </a:xfrm>
        </p:grpSpPr>
        <p:sp>
          <p:nvSpPr>
            <p:cNvPr id="43015" name="Text Box 5"/>
            <p:cNvSpPr txBox="1">
              <a:spLocks noChangeArrowheads="1"/>
            </p:cNvSpPr>
            <p:nvPr/>
          </p:nvSpPr>
          <p:spPr bwMode="auto">
            <a:xfrm>
              <a:off x="3787" y="2931"/>
              <a:ext cx="140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</a:rPr>
                <a:t>電波の強いクェーサー</a:t>
              </a:r>
            </a:p>
          </p:txBody>
        </p:sp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158" y="1434"/>
              <a:ext cx="28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rgbClr val="000000"/>
                  </a:solidFill>
                </a:rPr>
                <a:t>相対放射強度</a:t>
              </a:r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158" y="2523"/>
              <a:ext cx="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  <a:r>
                <a:rPr lang="en-US" altLang="ja-JP" sz="2400" i="1">
                  <a:solidFill>
                    <a:srgbClr val="000000"/>
                  </a:solidFill>
                </a:rPr>
                <a:t>F</a:t>
              </a:r>
              <a:r>
                <a:rPr lang="en-US" altLang="ja-JP" sz="2400" baseline="-16000">
                  <a:solidFill>
                    <a:srgbClr val="000000"/>
                  </a:solidFill>
                  <a:latin typeface="Symbol" panose="05050102010706020507" pitchFamily="18" charset="2"/>
                </a:rPr>
                <a:t>n</a:t>
              </a:r>
            </a:p>
          </p:txBody>
        </p:sp>
        <p:sp>
          <p:nvSpPr>
            <p:cNvPr id="43018" name="Text Box 8"/>
            <p:cNvSpPr txBox="1">
              <a:spLocks noChangeArrowheads="1"/>
            </p:cNvSpPr>
            <p:nvPr/>
          </p:nvSpPr>
          <p:spPr bwMode="auto">
            <a:xfrm>
              <a:off x="3787" y="2568"/>
              <a:ext cx="140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</a:rPr>
                <a:t>電波の弱いクェーサー</a:t>
              </a:r>
            </a:p>
          </p:txBody>
        </p:sp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2313" y="1958"/>
              <a:ext cx="1134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b="1">
                  <a:solidFill>
                    <a:srgbClr val="008000"/>
                  </a:solidFill>
                </a:rPr>
                <a:t>サブミリメーター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b="1">
                  <a:solidFill>
                    <a:srgbClr val="008000"/>
                  </a:solidFill>
                </a:rPr>
                <a:t>ブレーク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 b="1">
                <a:solidFill>
                  <a:srgbClr val="008000"/>
                </a:solidFill>
              </a:endParaRPr>
            </a:p>
          </p:txBody>
        </p:sp>
      </p:grpSp>
      <p:sp>
        <p:nvSpPr>
          <p:cNvPr id="430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86588" y="6537325"/>
            <a:ext cx="2133600" cy="33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7405FE3-79F7-45C4-A2BA-8397D4A41D61}" type="slidenum">
              <a:rPr lang="en-US" altLang="ja-JP" smtClean="0">
                <a:solidFill>
                  <a:srgbClr val="000000"/>
                </a:solidFill>
              </a:rPr>
              <a:pPr/>
              <a:t>15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ＡＧＮの可視光スペクトル</a:t>
            </a:r>
          </a:p>
        </p:txBody>
      </p:sp>
      <p:sp>
        <p:nvSpPr>
          <p:cNvPr id="44035" name="コンテンツ プレースホルダー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60450"/>
            <a:ext cx="76327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64388" y="63214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5C383C2-C1E3-49CB-BFEF-03249304D0FF}" type="slidenum">
              <a:rPr lang="en-US" altLang="ja-JP" smtClean="0">
                <a:solidFill>
                  <a:srgbClr val="000000"/>
                </a:solidFill>
                <a:latin typeface="Osaka" charset="-128"/>
                <a:ea typeface="Osaka" charset="-128"/>
              </a:rPr>
              <a:pPr/>
              <a:t>16</a:t>
            </a:fld>
            <a:endParaRPr lang="en-US" altLang="ja-JP">
              <a:solidFill>
                <a:srgbClr val="000000"/>
              </a:solidFill>
              <a:latin typeface="Osaka" charset="-128"/>
              <a:ea typeface="Osaka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ＡＧＮの紫外・可視スペクトル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600200"/>
            <a:ext cx="6680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59600" y="62372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5E66E50-8C00-4A39-9F90-FC3E6EAD88EE}" type="slidenum">
              <a:rPr lang="en-US" altLang="ja-JP" smtClean="0">
                <a:solidFill>
                  <a:srgbClr val="000000"/>
                </a:solidFill>
                <a:latin typeface="Osaka" charset="-128"/>
                <a:ea typeface="Osaka" charset="-128"/>
              </a:rPr>
              <a:pPr/>
              <a:t>17</a:t>
            </a:fld>
            <a:endParaRPr lang="en-US" altLang="ja-JP">
              <a:solidFill>
                <a:srgbClr val="000000"/>
              </a:solidFill>
              <a:latin typeface="Osaka" charset="-128"/>
              <a:ea typeface="Osaka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E61ACBC-0928-4DBC-BA4C-6655D1D31560}" type="slidenum">
              <a:rPr kumimoji="0" lang="en-US" altLang="ja-JP" sz="1800" b="0" ker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en-US" altLang="ja-JP" sz="1800" kern="0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4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4751388" cy="1079500"/>
          </a:xfrm>
        </p:spPr>
        <p:txBody>
          <a:bodyPr/>
          <a:lstStyle/>
          <a:p>
            <a:pPr eaLnBrk="1" hangingPunct="1"/>
            <a:r>
              <a:rPr lang="ja-JP" altLang="en-US"/>
              <a:t>太陽系の元素組成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45125"/>
            <a:ext cx="8178800" cy="711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ja-JP" altLang="en-US" dirty="0">
                <a:solidFill>
                  <a:srgbClr val="FFFF00"/>
                </a:solidFill>
              </a:rPr>
              <a:t>太陽光球のスペクトル、太陽風、（始源的な）隕石の化学分析より</a:t>
            </a:r>
            <a:endParaRPr lang="ja-JP" altLang="ja-JP" dirty="0">
              <a:solidFill>
                <a:srgbClr val="FFFF00"/>
              </a:solidFill>
            </a:endParaRPr>
          </a:p>
        </p:txBody>
      </p:sp>
      <p:pic>
        <p:nvPicPr>
          <p:cNvPr id="46085" name="Picture 2" descr="http://upload.wikimedia.org/wikipedia/commons/thumb/7/70/SolarSystemAbundances.jpg/1280px-SolarSystemAbunda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1438"/>
            <a:ext cx="90408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463" y="6227763"/>
            <a:ext cx="83708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 dirty="0">
                <a:solidFill>
                  <a:srgbClr val="FFFFFF"/>
                </a:solidFill>
              </a:rPr>
              <a:t>Data from: Katharina </a:t>
            </a:r>
            <a:r>
              <a:rPr kumimoji="0" lang="en-US" altLang="ja-JP" sz="1400" kern="0" dirty="0" err="1">
                <a:solidFill>
                  <a:srgbClr val="FFFFFF"/>
                </a:solidFill>
              </a:rPr>
              <a:t>Lodders</a:t>
            </a:r>
            <a:r>
              <a:rPr kumimoji="0" lang="en-US" altLang="ja-JP" sz="1400" kern="0" dirty="0">
                <a:solidFill>
                  <a:srgbClr val="FFFFFF"/>
                </a:solidFill>
              </a:rPr>
              <a:t> (2003). "SOLAR SYSTEM ABUNDANCES AND CONDENSATION TEMPERATURES OF THE ELEMENTS". The Astrophysical Journal 591: 1220–1247</a:t>
            </a:r>
            <a:r>
              <a:rPr kumimoji="0" lang="en-US" altLang="ja-JP" kern="0" dirty="0">
                <a:solidFill>
                  <a:srgbClr val="FFFFFF"/>
                </a:solidFill>
              </a:rPr>
              <a:t>.</a:t>
            </a:r>
            <a:endParaRPr lang="ja-JP" altLang="en-US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139112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dirty="0"/>
              <a:t>楕円銀河・</a:t>
            </a:r>
            <a:r>
              <a:rPr lang="en-US" altLang="ja-JP" dirty="0"/>
              <a:t>Sb</a:t>
            </a:r>
            <a:r>
              <a:rPr lang="ja-JP" altLang="en-US" dirty="0"/>
              <a:t>銀河の進化モデル</a:t>
            </a:r>
            <a:br>
              <a:rPr lang="en-US" altLang="ja-JP" dirty="0"/>
            </a:br>
            <a:r>
              <a:rPr lang="en-US" altLang="ja-JP" sz="2800" dirty="0"/>
              <a:t>Evolutional model of </a:t>
            </a:r>
            <a:r>
              <a:rPr lang="en-US" altLang="ja-JP" sz="2800" dirty="0" err="1"/>
              <a:t>Ellipticals</a:t>
            </a:r>
            <a:r>
              <a:rPr lang="en-US" altLang="ja-JP" sz="2800" dirty="0"/>
              <a:t> and Sb galaxies</a:t>
            </a:r>
            <a:endParaRPr lang="ja-JP" alt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4963"/>
            <a:ext cx="6705600" cy="4648200"/>
          </a:xfrm>
        </p:spPr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47108" name="Picture 4" descr="Okamura_Fig5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91440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787900" y="5876925"/>
            <a:ext cx="31670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「銀河系と銀河宇宙」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（岡村定矩、東大出版）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686800" cy="698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/>
              <a:t>星の表面温度と光度</a:t>
            </a:r>
            <a:br>
              <a:rPr lang="en-US" altLang="ja-JP" dirty="0"/>
            </a:br>
            <a:r>
              <a:rPr lang="ja-JP" altLang="en-US" dirty="0"/>
              <a:t>温度と</a:t>
            </a:r>
            <a:r>
              <a:rPr lang="en-US" altLang="ja-JP" dirty="0"/>
              <a:t>Lyman</a:t>
            </a:r>
            <a:r>
              <a:rPr lang="ja-JP" altLang="en-US" dirty="0"/>
              <a:t> </a:t>
            </a:r>
            <a:r>
              <a:rPr lang="en-US" altLang="ja-JP" dirty="0"/>
              <a:t>Continuum photons</a:t>
            </a:r>
            <a:r>
              <a:rPr lang="ja-JP" altLang="en-US" dirty="0"/>
              <a:t> の関係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F75B6B6-63D7-4DA2-9457-4B759553F349}" type="slidenum">
              <a:rPr lang="ja-JP" altLang="en-US" sz="1800" b="0" ker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ja-JP" altLang="en-US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29700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r="18639" b="40720"/>
          <a:stretch>
            <a:fillRect/>
          </a:stretch>
        </p:blipFill>
        <p:spPr bwMode="auto">
          <a:xfrm>
            <a:off x="173038" y="1546225"/>
            <a:ext cx="3894137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19890" b="43707"/>
          <a:stretch>
            <a:fillRect/>
          </a:stretch>
        </p:blipFill>
        <p:spPr bwMode="auto">
          <a:xfrm>
            <a:off x="4306888" y="1400175"/>
            <a:ext cx="4221162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76263" y="1031875"/>
            <a:ext cx="3194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sysClr val="windowText" lastClr="000000"/>
                </a:solidFill>
              </a:rPr>
              <a:t>星の表面温度と光度（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HR</a:t>
            </a:r>
            <a:r>
              <a:rPr kumimoji="0" lang="ja-JP" altLang="en-US" kern="0" dirty="0">
                <a:solidFill>
                  <a:sysClr val="windowText" lastClr="000000"/>
                </a:solidFill>
              </a:rPr>
              <a:t>図）</a:t>
            </a:r>
            <a:endParaRPr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7700" y="900113"/>
            <a:ext cx="2733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sysClr val="windowText" lastClr="000000"/>
                </a:solidFill>
              </a:rPr>
              <a:t>星の表面温度と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Lyman Continuum photons</a:t>
            </a:r>
            <a:endParaRPr lang="ja-JP" alt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/>
              <a:t>SED of Simple Stellar Population (KA97)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62075"/>
            <a:ext cx="69913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64912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Arial" panose="020B0604020202020204" pitchFamily="34" charset="0"/>
              </a:rPr>
              <a:t>Takagi et al.(2003)</a:t>
            </a:r>
          </a:p>
        </p:txBody>
      </p:sp>
      <p:sp>
        <p:nvSpPr>
          <p:cNvPr id="48133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1C6BA4-0AC0-4771-B628-E34A5E02A6D5}" type="slidenum">
              <a:rPr lang="en-US" altLang="ja-JP" smtClean="0">
                <a:solidFill>
                  <a:srgbClr val="000066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ja-JP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星の種族毎の、銀河</a:t>
            </a:r>
            <a:r>
              <a:rPr lang="en-US" altLang="ja-JP" sz="4000"/>
              <a:t>SED</a:t>
            </a:r>
            <a:r>
              <a:rPr lang="ja-JP" altLang="en-US" sz="4000"/>
              <a:t>への寄与</a:t>
            </a:r>
            <a:br>
              <a:rPr lang="en-US" altLang="ja-JP" sz="4000"/>
            </a:br>
            <a:r>
              <a:rPr lang="en-US" altLang="ja-JP" sz="2000"/>
              <a:t>Contributions from various stellar populations to the entire SED</a:t>
            </a:r>
            <a:endParaRPr lang="ja-JP" altLang="en-US" sz="200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1006475"/>
            <a:ext cx="802322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059113" y="5661025"/>
            <a:ext cx="324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Arial" panose="020B0604020202020204" pitchFamily="34" charset="0"/>
              </a:rPr>
              <a:t>Bruzual &amp; Charlot (1993)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0263" y="0"/>
            <a:ext cx="3233737" cy="2552700"/>
          </a:xfrm>
        </p:spPr>
        <p:txBody>
          <a:bodyPr/>
          <a:lstStyle/>
          <a:p>
            <a:pPr eaLnBrk="1" hangingPunct="1"/>
            <a:r>
              <a:rPr lang="ja-JP" altLang="en-US"/>
              <a:t>年齢・重元素量による</a:t>
            </a:r>
            <a:r>
              <a:rPr lang="en-US" altLang="ja-JP"/>
              <a:t>SED</a:t>
            </a:r>
            <a:r>
              <a:rPr lang="ja-JP" altLang="en-US"/>
              <a:t>の違い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976938" y="5373688"/>
            <a:ext cx="31670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「銀河系と銀河宇宙」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（岡村定矩、東大出版）</a:t>
            </a:r>
          </a:p>
        </p:txBody>
      </p:sp>
      <p:pic>
        <p:nvPicPr>
          <p:cNvPr id="50180" name="Picture 6" descr="Okamura_Fig5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5719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C309896-7C1A-4875-9A1D-647C4899D42F}" type="slidenum">
              <a:rPr lang="en-US" altLang="ja-JP" smtClean="0">
                <a:solidFill>
                  <a:srgbClr val="000066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ja-JP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569325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楕円銀河の色・等級関係</a:t>
            </a:r>
            <a:r>
              <a:rPr lang="en-US" altLang="ja-JP" sz="3200"/>
              <a:t>(CM relation)</a:t>
            </a:r>
            <a:br>
              <a:rPr lang="en-US" altLang="ja-JP" sz="4000"/>
            </a:br>
            <a:r>
              <a:rPr lang="en-US" altLang="ja-JP" sz="4000"/>
              <a:t>@ Coma Cluster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6465888"/>
            <a:ext cx="6699250" cy="39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/>
              <a:t>Kodama &amp; Arimoto (1997) A&amp;A, 320, 41 [KA97]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54546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349500"/>
            <a:ext cx="34163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12838"/>
          </a:xfrm>
        </p:spPr>
        <p:txBody>
          <a:bodyPr/>
          <a:lstStyle/>
          <a:p>
            <a:pPr eaLnBrk="1" hangingPunct="1"/>
            <a:r>
              <a:rPr lang="en-US" altLang="ja-JP" sz="4000"/>
              <a:t>CM relation for </a:t>
            </a:r>
            <a:br>
              <a:rPr lang="en-US" altLang="ja-JP" sz="4000"/>
            </a:br>
            <a:r>
              <a:rPr lang="en-US" altLang="ja-JP" sz="3200"/>
              <a:t>Abell 2390(z=0.228 </a:t>
            </a:r>
            <a:r>
              <a:rPr lang="en-US" altLang="ja-JP" sz="2000" i="0"/>
              <a:t>△ ▲</a:t>
            </a:r>
            <a:r>
              <a:rPr lang="en-US" altLang="ja-JP" sz="3200"/>
              <a:t>) &amp; 851(z=0.407 </a:t>
            </a:r>
            <a:r>
              <a:rPr lang="en-US" altLang="ja-JP" sz="2000" i="0"/>
              <a:t>○●</a:t>
            </a:r>
            <a:r>
              <a:rPr lang="en-US" altLang="ja-JP" sz="3200"/>
              <a:t>)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4295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331913" y="6465888"/>
            <a:ext cx="66992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/>
              <a:t>Kodama &amp; Arimoto (1997) A&amp;A, 320, 41 [KA97]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516688" y="1557338"/>
            <a:ext cx="2343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Arial" panose="020B0604020202020204" pitchFamily="34" charset="0"/>
              </a:rPr>
              <a:t>Metallicity Sequence </a:t>
            </a:r>
          </a:p>
        </p:txBody>
      </p:sp>
      <p:sp>
        <p:nvSpPr>
          <p:cNvPr id="52230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693FBFE-6A2D-4C41-AB2D-B3020A40481B}" type="slidenum">
              <a:rPr lang="en-US" altLang="ja-JP" smtClean="0">
                <a:solidFill>
                  <a:srgbClr val="000066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ja-JP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14313"/>
            <a:ext cx="8001000" cy="757237"/>
          </a:xfrm>
        </p:spPr>
        <p:txBody>
          <a:bodyPr/>
          <a:lstStyle/>
          <a:p>
            <a:pPr eaLnBrk="1" hangingPunct="1"/>
            <a:r>
              <a:rPr lang="en-US" altLang="ja-JP"/>
              <a:t>A starburst SED Model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844675"/>
            <a:ext cx="4429125" cy="4572000"/>
          </a:xfrm>
          <a:solidFill>
            <a:srgbClr val="000000">
              <a:alpha val="34901"/>
            </a:srgbClr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ja-JP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Fitting parameters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Redshift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Stellar mass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Starburst age 	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Compactness of the starburst region </a:t>
            </a:r>
          </a:p>
          <a:p>
            <a:pPr lvl="1" eaLnBrk="1" hangingPunct="1">
              <a:lnSpc>
                <a:spcPct val="70000"/>
              </a:lnSpc>
            </a:pPr>
            <a:endParaRPr lang="en-US" altLang="ja-JP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 eaLnBrk="1" hangingPunct="1">
              <a:lnSpc>
                <a:spcPct val="70000"/>
              </a:lnSpc>
            </a:pPr>
            <a:endParaRPr lang="en-US" altLang="ja-JP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ja-JP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Choice of extinction curve</a:t>
            </a:r>
          </a:p>
          <a:p>
            <a:pPr lvl="2" eaLnBrk="1" hangingPunct="1">
              <a:lnSpc>
                <a:spcPct val="70000"/>
              </a:lnSpc>
            </a:pPr>
            <a:r>
              <a:rPr lang="en-US" altLang="ja-JP" sz="2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MW, LMC, or SMC</a:t>
            </a:r>
          </a:p>
          <a:p>
            <a:pPr lvl="2" eaLnBrk="1" hangingPunct="1">
              <a:lnSpc>
                <a:spcPct val="70000"/>
              </a:lnSpc>
            </a:pPr>
            <a:r>
              <a:rPr lang="en-US" altLang="ja-JP" sz="2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(PAH fraction = 5, 1, and 0.5 % of total dust)</a:t>
            </a:r>
          </a:p>
          <a:p>
            <a:pPr lvl="1" eaLnBrk="1" hangingPunct="1">
              <a:lnSpc>
                <a:spcPct val="70000"/>
              </a:lnSpc>
            </a:pPr>
            <a:endParaRPr lang="en-US" altLang="ja-JP" sz="18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 eaLnBrk="1" hangingPunct="1">
              <a:lnSpc>
                <a:spcPct val="70000"/>
              </a:lnSpc>
            </a:pPr>
            <a:endParaRPr lang="en-US" altLang="ja-JP" sz="18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53252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133600"/>
            <a:ext cx="4319587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392113" y="981075"/>
            <a:ext cx="8358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ja-JP" sz="3200" kern="0" dirty="0" err="1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StarBUrst</a:t>
            </a:r>
            <a:r>
              <a:rPr lang="en-US" altLang="ja-JP" sz="3200" kern="0" dirty="0">
                <a:solidFill>
                  <a:srgbClr val="FFFF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SED model with Radiative Transfer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32" charset="2"/>
              <a:buNone/>
              <a:defRPr/>
            </a:pPr>
            <a:r>
              <a:rPr lang="en-US" altLang="ja-JP" sz="2000" kern="0" dirty="0">
                <a:solidFill>
                  <a:srgbClr val="FF99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(SBURT; Takagi et al. 2003)</a:t>
            </a:r>
            <a:endParaRPr lang="en-US" altLang="ja-JP" sz="2400" kern="0" dirty="0">
              <a:solidFill>
                <a:srgbClr val="FF9933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19621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M82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214438"/>
            <a:ext cx="6715125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14950" y="6491288"/>
            <a:ext cx="270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Arial" panose="020B0604020202020204" pitchFamily="34" charset="0"/>
              </a:rPr>
              <a:t>SED: Takagi et al.(2003)</a:t>
            </a:r>
          </a:p>
        </p:txBody>
      </p:sp>
      <p:sp>
        <p:nvSpPr>
          <p:cNvPr id="55302" name="スライド番号プレースホルダー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B404C7A-8B61-4C53-86D5-EE9C63BE4BDC}" type="slidenum">
              <a:rPr lang="en-US" altLang="ja-JP" smtClean="0">
                <a:solidFill>
                  <a:srgbClr val="000066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ja-JP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Arp220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185863"/>
            <a:ext cx="61785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14950" y="6491288"/>
            <a:ext cx="270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Arial" panose="020B0604020202020204" pitchFamily="34" charset="0"/>
              </a:rPr>
              <a:t>SED: Takagi et al.(2003)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NGC2768 (Elliptical Galaxy)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162050"/>
            <a:ext cx="71913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14950" y="6491288"/>
            <a:ext cx="270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kumimoji="1" sz="2000">
                <a:solidFill>
                  <a:srgbClr val="0033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Arial" panose="020B0604020202020204" pitchFamily="34" charset="0"/>
              </a:rPr>
              <a:t>SED: Takagi et al.(2003)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688975" y="96838"/>
            <a:ext cx="7886700" cy="757237"/>
          </a:xfrm>
        </p:spPr>
        <p:txBody>
          <a:bodyPr/>
          <a:lstStyle/>
          <a:p>
            <a:r>
              <a:rPr lang="ja-JP" altLang="en-US"/>
              <a:t>大質量星のスペクトル</a:t>
            </a:r>
          </a:p>
        </p:txBody>
      </p:sp>
      <p:sp>
        <p:nvSpPr>
          <p:cNvPr id="307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55688" y="1374775"/>
            <a:ext cx="7886700" cy="4351338"/>
          </a:xfrm>
        </p:spPr>
        <p:txBody>
          <a:bodyPr/>
          <a:lstStyle/>
          <a:p>
            <a:r>
              <a:rPr lang="ja-JP" altLang="en-US" sz="2000"/>
              <a:t>恒星大気のモデル</a:t>
            </a:r>
            <a:r>
              <a:rPr lang="en-US" altLang="ja-JP" sz="2000"/>
              <a:t>: TLUSTY</a:t>
            </a:r>
            <a:r>
              <a:rPr lang="ja-JP" altLang="en-US" sz="2000"/>
              <a:t> </a:t>
            </a:r>
            <a:r>
              <a:rPr lang="en-US" altLang="ja-JP" sz="2000"/>
              <a:t>Model + Schaller et al. 1992 (5-120 M</a:t>
            </a:r>
            <a:r>
              <a:rPr lang="en-US" altLang="ja-JP" sz="2000" baseline="-25000">
                <a:latin typeface="Wingdings 2" panose="05020102010507070707" pitchFamily="18" charset="2"/>
              </a:rPr>
              <a:t>8</a:t>
            </a:r>
            <a:r>
              <a:rPr lang="en-US" altLang="ja-JP" sz="2000"/>
              <a:t>)</a:t>
            </a:r>
            <a:endParaRPr lang="ja-JP" altLang="en-US" sz="2000"/>
          </a:p>
          <a:p>
            <a:pPr lvl="1"/>
            <a:r>
              <a:rPr lang="en-US" altLang="ja-JP" sz="1800"/>
              <a:t>http://nova.astro.umd.edu/Tlusty2002/tlusty-frames-cloudy.html</a:t>
            </a:r>
          </a:p>
          <a:p>
            <a:pPr lvl="1"/>
            <a:r>
              <a:rPr lang="en-US" altLang="ja-JP" sz="1800"/>
              <a:t>Lanz, T., &amp; Hubeny, I. 2003, ApJS, 146, 417</a:t>
            </a:r>
          </a:p>
          <a:p>
            <a:pPr lvl="1"/>
            <a:r>
              <a:rPr lang="en-US" altLang="ja-JP" sz="1800"/>
              <a:t>Lanz, T., &amp; Hubeny, I. 2007, ApJS, 169, 83</a:t>
            </a:r>
            <a:endParaRPr lang="en-US" altLang="ja-JP"/>
          </a:p>
          <a:p>
            <a:endParaRPr lang="ja-JP" altLang="en-US"/>
          </a:p>
        </p:txBody>
      </p:sp>
      <p:pic>
        <p:nvPicPr>
          <p:cNvPr id="3072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655888"/>
            <a:ext cx="6338887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 rot="16200000">
            <a:off x="4564063" y="5168900"/>
            <a:ext cx="8143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kern="0" dirty="0">
                <a:solidFill>
                  <a:sysClr val="windowText" lastClr="000000"/>
                </a:solidFill>
              </a:rPr>
              <a:t>13.6 eV</a:t>
            </a:r>
            <a:endParaRPr lang="ja-JP" alt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081463" y="5168900"/>
            <a:ext cx="8143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kern="0" dirty="0">
                <a:solidFill>
                  <a:sysClr val="windowText" lastClr="000000"/>
                </a:solidFill>
              </a:rPr>
              <a:t>21.6 eV</a:t>
            </a:r>
            <a:endParaRPr lang="ja-JP" alt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3533776" y="5099050"/>
            <a:ext cx="6604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kern="0" dirty="0">
                <a:solidFill>
                  <a:sysClr val="windowText" lastClr="000000"/>
                </a:solidFill>
              </a:rPr>
              <a:t>41 eV</a:t>
            </a:r>
            <a:endParaRPr lang="ja-JP" alt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3650" y="3914775"/>
            <a:ext cx="2151063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>
                <a:solidFill>
                  <a:sysClr val="windowText" lastClr="000000"/>
                </a:solidFill>
              </a:rPr>
              <a:t>120 M</a:t>
            </a:r>
            <a:r>
              <a:rPr kumimoji="0" lang="en-US" altLang="ja-JP" kern="0" baseline="-25000" dirty="0">
                <a:solidFill>
                  <a:sysClr val="windowText" lastClr="000000"/>
                </a:solidFill>
                <a:latin typeface="Wingdings 2" panose="05020102010507070707" pitchFamily="18" charset="2"/>
              </a:rPr>
              <a:t>8</a:t>
            </a:r>
            <a:endParaRPr lang="en-US" altLang="ja-JP" kern="0" baseline="-25000" dirty="0">
              <a:solidFill>
                <a:sysClr val="windowText" lastClr="000000"/>
              </a:solidFill>
              <a:latin typeface="Wingdings 2" panose="05020102010507070707" pitchFamily="18" charset="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</a:rPr>
              <a:t>85 M</a:t>
            </a:r>
            <a:r>
              <a:rPr kumimoji="0" lang="en-US" altLang="ja-JP" kern="0" baseline="-25000" dirty="0">
                <a:solidFill>
                  <a:sysClr val="windowText" lastClr="000000"/>
                </a:solidFill>
                <a:latin typeface="Wingdings 2" panose="05020102010507070707" pitchFamily="18" charset="2"/>
              </a:rPr>
              <a:t>8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</a:rPr>
              <a:t>60 M</a:t>
            </a:r>
            <a:r>
              <a:rPr kumimoji="0" lang="en-US" altLang="ja-JP" kern="0" baseline="-25000" dirty="0">
                <a:solidFill>
                  <a:sysClr val="windowText" lastClr="000000"/>
                </a:solidFill>
                <a:latin typeface="Wingdings 2" panose="05020102010507070707" pitchFamily="18" charset="2"/>
              </a:rPr>
              <a:t>8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</a:rPr>
              <a:t>40 M</a:t>
            </a:r>
            <a:r>
              <a:rPr kumimoji="0" lang="en-US" altLang="ja-JP" kern="0" baseline="-25000" dirty="0">
                <a:solidFill>
                  <a:sysClr val="windowText" lastClr="000000"/>
                </a:solidFill>
                <a:latin typeface="Wingdings 2" panose="05020102010507070707" pitchFamily="18" charset="2"/>
              </a:rPr>
              <a:t>8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</a:rPr>
              <a:t>25 M</a:t>
            </a:r>
            <a:r>
              <a:rPr kumimoji="0" lang="en-US" altLang="ja-JP" kern="0" baseline="-25000" dirty="0">
                <a:solidFill>
                  <a:sysClr val="windowText" lastClr="000000"/>
                </a:solidFill>
                <a:latin typeface="Wingdings 2" panose="05020102010507070707" pitchFamily="18" charset="2"/>
              </a:rPr>
              <a:t>8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</a:rPr>
              <a:t>20 M</a:t>
            </a:r>
            <a:r>
              <a:rPr kumimoji="0" lang="en-US" altLang="ja-JP" kern="0" baseline="-25000" dirty="0">
                <a:solidFill>
                  <a:sysClr val="windowText" lastClr="000000"/>
                </a:solidFill>
                <a:latin typeface="Wingdings 2" panose="05020102010507070707" pitchFamily="18" charset="2"/>
              </a:rPr>
              <a:t>8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>
                <a:solidFill>
                  <a:sysClr val="windowText" lastClr="000000"/>
                </a:solidFill>
              </a:rPr>
              <a:t>(from top to bottom)</a:t>
            </a:r>
            <a:endParaRPr lang="ja-JP" altLang="en-US" sz="14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3830638" y="5861050"/>
            <a:ext cx="5191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836988" y="5541963"/>
            <a:ext cx="5635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>
                <a:solidFill>
                  <a:sysClr val="windowText" lastClr="000000"/>
                </a:solidFill>
              </a:rPr>
              <a:t>Ne+</a:t>
            </a:r>
            <a:endParaRPr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95625" y="5554663"/>
            <a:ext cx="700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>
                <a:solidFill>
                  <a:sysClr val="windowText" lastClr="000000"/>
                </a:solidFill>
              </a:rPr>
              <a:t>Ne</a:t>
            </a:r>
            <a:r>
              <a:rPr lang="en-US" altLang="ja-JP" kern="0" baseline="30000" dirty="0">
                <a:solidFill>
                  <a:sysClr val="windowText" lastClr="000000"/>
                </a:solidFill>
              </a:rPr>
              <a:t>2</a:t>
            </a:r>
            <a:r>
              <a:rPr lang="en-US" altLang="ja-JP" kern="0" dirty="0">
                <a:solidFill>
                  <a:sysClr val="windowText" lastClr="000000"/>
                </a:solidFill>
              </a:rPr>
              <a:t>+</a:t>
            </a:r>
            <a:endParaRPr lang="ja-JP" altLang="en-US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3173413" y="5870575"/>
            <a:ext cx="5191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78488" y="1298575"/>
            <a:ext cx="228600" cy="155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875338" y="1036638"/>
            <a:ext cx="27003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sysClr val="windowText" lastClr="000000"/>
                </a:solidFill>
              </a:rPr>
              <a:t>星の質量と温度・光度の関係</a:t>
            </a:r>
            <a:endParaRPr lang="ja-JP" altLang="en-US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0066"/>
                </a:solidFill>
                <a:latin typeface="Times New Roman" panose="02020603050405020304" pitchFamily="18" charset="0"/>
              </a:rPr>
              <a:t>R2-p</a:t>
            </a:r>
            <a:fld id="{BBF8A720-A34F-490D-B607-3281A70F1A4C}" type="slidenum">
              <a:rPr lang="en-US" altLang="ja-JP" sz="1800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ja-JP" sz="16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5903912" cy="792162"/>
          </a:xfrm>
        </p:spPr>
        <p:txBody>
          <a:bodyPr/>
          <a:lstStyle/>
          <a:p>
            <a:pPr eaLnBrk="1" hangingPunct="1"/>
            <a:r>
              <a:rPr lang="ja-JP" altLang="en-US"/>
              <a:t>星のスペクトル</a:t>
            </a:r>
            <a:r>
              <a:rPr lang="en-US" altLang="ja-JP"/>
              <a:t>(A, K)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85850"/>
            <a:ext cx="78009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番号プレースホル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0066"/>
                </a:solidFill>
                <a:latin typeface="Times New Roman" panose="02020603050405020304" pitchFamily="18" charset="0"/>
              </a:rPr>
              <a:t>R2-p</a:t>
            </a:r>
            <a:fld id="{7A15F612-83FD-4074-8133-77BCC93DA3EC}" type="slidenum">
              <a:rPr lang="en-US" altLang="ja-JP" sz="1800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ja-JP" sz="16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6100" y="188913"/>
            <a:ext cx="4605338" cy="1066800"/>
          </a:xfrm>
        </p:spPr>
        <p:txBody>
          <a:bodyPr/>
          <a:lstStyle/>
          <a:p>
            <a:pPr eaLnBrk="1" hangingPunct="1"/>
            <a:r>
              <a:rPr lang="en-US" altLang="ja-JP" sz="3200"/>
              <a:t>H-R</a:t>
            </a:r>
            <a:r>
              <a:rPr lang="ja-JP" altLang="en-US" sz="3200"/>
              <a:t>図上での星団の進化</a:t>
            </a:r>
            <a:br>
              <a:rPr lang="en-US" altLang="ja-JP" sz="3200"/>
            </a:br>
            <a:r>
              <a:rPr lang="en-US" altLang="ja-JP" sz="2000"/>
              <a:t>stellar evolutional track on HR diagram</a:t>
            </a:r>
            <a:endParaRPr lang="ja-JP" altLang="en-US" sz="2000"/>
          </a:p>
        </p:txBody>
      </p:sp>
      <p:pic>
        <p:nvPicPr>
          <p:cNvPr id="32772" name="Picture 4" descr="HR_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4"/>
          <a:stretch>
            <a:fillRect/>
          </a:stretch>
        </p:blipFill>
        <p:spPr bwMode="auto">
          <a:xfrm>
            <a:off x="0" y="0"/>
            <a:ext cx="4224338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HR_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6"/>
          <a:stretch>
            <a:fillRect/>
          </a:stretch>
        </p:blipFill>
        <p:spPr bwMode="auto">
          <a:xfrm>
            <a:off x="4427538" y="1484313"/>
            <a:ext cx="42243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500563" y="6237288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“</a:t>
            </a:r>
            <a:r>
              <a:rPr lang="en-US" altLang="ja-JP" sz="1800">
                <a:solidFill>
                  <a:srgbClr val="000000"/>
                </a:solidFill>
              </a:rPr>
              <a:t>Astronomy Today”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0"/>
            <a:ext cx="6323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3000" cy="1209675"/>
          </a:xfrm>
        </p:spPr>
        <p:txBody>
          <a:bodyPr/>
          <a:lstStyle/>
          <a:p>
            <a:pPr algn="l" eaLnBrk="1" hangingPunct="1"/>
            <a:r>
              <a:rPr lang="en-US" altLang="ja-JP"/>
              <a:t>4000A Break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013325"/>
            <a:ext cx="3924300" cy="1844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800"/>
              <a:t>G</a:t>
            </a:r>
            <a:r>
              <a:rPr lang="ja-JP" altLang="en-US" sz="2800"/>
              <a:t>、</a:t>
            </a:r>
            <a:r>
              <a:rPr lang="en-US" altLang="ja-JP" sz="2800"/>
              <a:t>K</a:t>
            </a:r>
            <a:r>
              <a:rPr lang="ja-JP" altLang="en-US" sz="2800"/>
              <a:t>型星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/>
              <a:t>CaII K</a:t>
            </a:r>
            <a:r>
              <a:rPr lang="ja-JP" altLang="en-US" sz="2400"/>
              <a:t>線</a:t>
            </a:r>
            <a:r>
              <a:rPr lang="en-US" altLang="ja-JP" sz="2400"/>
              <a:t>(397.0nm) (</a:t>
            </a:r>
            <a:r>
              <a:rPr lang="ja-JP" altLang="en-US" sz="2400"/>
              <a:t>＆水素バルマー端）より短波長側で激しく吸収（不連続）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92100"/>
            <a:ext cx="7783512" cy="833438"/>
          </a:xfrm>
        </p:spPr>
        <p:txBody>
          <a:bodyPr/>
          <a:lstStyle/>
          <a:p>
            <a:pPr eaLnBrk="1" hangingPunct="1"/>
            <a:r>
              <a:rPr lang="ja-JP" altLang="en-US" sz="2800"/>
              <a:t>銀河の形態分類</a:t>
            </a:r>
            <a:br>
              <a:rPr lang="en-US" altLang="ja-JP" sz="2800"/>
            </a:br>
            <a:r>
              <a:rPr lang="en-US" altLang="ja-JP" sz="2800"/>
              <a:t>morphological classification of galaxies</a:t>
            </a:r>
            <a:endParaRPr lang="ja-JP" altLang="en-US" sz="2800"/>
          </a:p>
        </p:txBody>
      </p:sp>
      <p:pic>
        <p:nvPicPr>
          <p:cNvPr id="125955" name="Picture 3" descr="m86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18669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 descr="m8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1041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5" descr="ngc130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8636" b="12956"/>
          <a:stretch>
            <a:fillRect/>
          </a:stretch>
        </p:blipFill>
        <p:spPr bwMode="auto">
          <a:xfrm>
            <a:off x="2627313" y="1844675"/>
            <a:ext cx="12239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6" descr="ngc3351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68863"/>
            <a:ext cx="12541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7"/>
          <p:cNvSpPr>
            <a:spLocks noChangeAspect="1" noChangeShapeType="1"/>
          </p:cNvSpPr>
          <p:nvPr/>
        </p:nvSpPr>
        <p:spPr bwMode="auto">
          <a:xfrm>
            <a:off x="2101850" y="4491038"/>
            <a:ext cx="4254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25960" name="Picture 8" descr="m83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13325"/>
            <a:ext cx="18256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9" descr="m31colo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15748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2" name="Picture 10" descr="m74sc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16113"/>
            <a:ext cx="13874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3" name="Picture 11" descr="lmc1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573463"/>
            <a:ext cx="2000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4" name="Text Box 12"/>
          <p:cNvSpPr txBox="1">
            <a:spLocks noChangeAspect="1" noChangeArrowheads="1"/>
          </p:cNvSpPr>
          <p:nvPr/>
        </p:nvSpPr>
        <p:spPr bwMode="auto">
          <a:xfrm>
            <a:off x="7278688" y="2760663"/>
            <a:ext cx="173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不規則型</a:t>
            </a:r>
            <a:endParaRPr lang="en-US" altLang="ja-JP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en-US" altLang="ja-JP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Irregulars</a:t>
            </a:r>
            <a:endParaRPr lang="ja-JP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25965" name="Picture 13" descr="ngc1365_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68863"/>
            <a:ext cx="12096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6" name="Text Box 14"/>
          <p:cNvSpPr txBox="1">
            <a:spLocks noChangeAspect="1" noChangeArrowheads="1"/>
          </p:cNvSpPr>
          <p:nvPr/>
        </p:nvSpPr>
        <p:spPr bwMode="auto">
          <a:xfrm>
            <a:off x="395288" y="4652963"/>
            <a:ext cx="17287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楕円型 </a:t>
            </a:r>
            <a:r>
              <a:rPr lang="en-US" altLang="ja-JP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Ellipticals</a:t>
            </a:r>
            <a:endParaRPr lang="ja-JP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5967" name="Text Box 15"/>
          <p:cNvSpPr txBox="1">
            <a:spLocks noChangeAspect="1" noChangeArrowheads="1"/>
          </p:cNvSpPr>
          <p:nvPr/>
        </p:nvSpPr>
        <p:spPr bwMode="auto">
          <a:xfrm>
            <a:off x="4067175" y="6381750"/>
            <a:ext cx="2376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ja-JP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棒渦巻型 </a:t>
            </a:r>
            <a:r>
              <a:rPr lang="en-US" altLang="ja-JP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barred spirals</a:t>
            </a:r>
            <a:endParaRPr lang="ja-JP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5968" name="Text Box 16"/>
          <p:cNvSpPr txBox="1">
            <a:spLocks noChangeAspect="1" noChangeArrowheads="1"/>
          </p:cNvSpPr>
          <p:nvPr/>
        </p:nvSpPr>
        <p:spPr bwMode="auto">
          <a:xfrm>
            <a:off x="3851275" y="3357563"/>
            <a:ext cx="2376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ja-JP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渦巻型  </a:t>
            </a:r>
            <a:r>
              <a:rPr lang="en-US" altLang="ja-JP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spirals</a:t>
            </a:r>
            <a:endParaRPr lang="ja-JP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0" y="6491288"/>
            <a:ext cx="2268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3333CC"/>
                </a:solidFill>
              </a:rPr>
              <a:t>提供</a:t>
            </a:r>
            <a:r>
              <a:rPr lang="en-US" altLang="ja-JP">
                <a:solidFill>
                  <a:srgbClr val="3333CC"/>
                </a:solidFill>
              </a:rPr>
              <a:t>: NASA/JPL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4" grpId="0"/>
      <p:bldP spid="125966" grpId="0"/>
      <p:bldP spid="125967" grpId="0"/>
      <p:bldP spid="1259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番号プレースホル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0066"/>
                </a:solidFill>
                <a:latin typeface="Times New Roman" panose="02020603050405020304" pitchFamily="18" charset="0"/>
              </a:rPr>
              <a:t>R2-p</a:t>
            </a:r>
            <a:fld id="{0CC969F4-28C2-4443-85CA-3766E7A6C32F}" type="slidenum">
              <a:rPr lang="en-US" altLang="ja-JP" sz="1800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ja-JP" sz="16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dirty="0"/>
              <a:t>銀河の形態と色・</a:t>
            </a:r>
            <a:r>
              <a:rPr lang="en-US" altLang="ja-JP" dirty="0"/>
              <a:t>HI</a:t>
            </a:r>
            <a:r>
              <a:rPr lang="ja-JP" altLang="en-US" dirty="0"/>
              <a:t>含有量</a:t>
            </a:r>
            <a:br>
              <a:rPr lang="en-US" altLang="ja-JP" dirty="0"/>
            </a:br>
            <a:r>
              <a:rPr lang="en-US" altLang="ja-JP" sz="3600" dirty="0"/>
              <a:t>galaxy color, gas mass vs morphology</a:t>
            </a:r>
            <a:endParaRPr lang="ja-JP" altLang="en-US" sz="3600" dirty="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976938" y="1268413"/>
            <a:ext cx="3167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Roberts &amp; Heines 1994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57200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572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68313" y="5229225"/>
            <a:ext cx="410368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楕円銀河：最も赤い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Disk</a:t>
            </a:r>
            <a:r>
              <a:rPr lang="ja-JP" altLang="en-US" sz="1800">
                <a:solidFill>
                  <a:srgbClr val="000000"/>
                </a:solidFill>
              </a:rPr>
              <a:t>が優勢になるにつれて青くなる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不規則銀河：最も青い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859338" y="5084763"/>
            <a:ext cx="41036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楕円銀河中性水素ガスを殆ど含ます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晩期型銀河ほど星形成の材料が多い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651500" y="2133600"/>
            <a:ext cx="28797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中性水素質量と光度の比</a:t>
            </a:r>
            <a:endParaRPr lang="en-US" altLang="ja-JP" sz="18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Ratio of neutral Hydrogen mass and the B-band luminosity</a:t>
            </a:r>
            <a:endParaRPr lang="ja-JP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番号プレースホル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0066"/>
                </a:solidFill>
                <a:latin typeface="Times New Roman" panose="02020603050405020304" pitchFamily="18" charset="0"/>
              </a:rPr>
              <a:t>R2-p</a:t>
            </a:r>
            <a:fld id="{D6E8A191-F4DF-4323-AD79-6E4A94AABEAF}" type="slidenum">
              <a:rPr lang="en-US" altLang="ja-JP" sz="1800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ja-JP" sz="16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2987675" cy="1871662"/>
          </a:xfrm>
        </p:spPr>
        <p:txBody>
          <a:bodyPr/>
          <a:lstStyle/>
          <a:p>
            <a:pPr eaLnBrk="1" hangingPunct="1"/>
            <a:r>
              <a:rPr lang="ja-JP" altLang="en-US"/>
              <a:t>銀河の</a:t>
            </a:r>
            <a:br>
              <a:rPr lang="ja-JP" altLang="en-US"/>
            </a:br>
            <a:r>
              <a:rPr lang="en-US" altLang="ja-JP"/>
              <a:t>SED</a:t>
            </a:r>
            <a:br>
              <a:rPr lang="en-US" altLang="ja-JP"/>
            </a:br>
            <a:r>
              <a:rPr lang="ja-JP" altLang="en-US" sz="2800"/>
              <a:t>（</a:t>
            </a:r>
            <a:r>
              <a:rPr lang="en-US" altLang="ja-JP" sz="2800"/>
              <a:t>UV</a:t>
            </a:r>
            <a:r>
              <a:rPr lang="ja-JP" altLang="en-US" sz="2800"/>
              <a:t>～近赤外）</a:t>
            </a:r>
          </a:p>
        </p:txBody>
      </p:sp>
      <p:pic>
        <p:nvPicPr>
          <p:cNvPr id="36868" name="Picture 3" descr="名称未設定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18893" r="5630" b="2432"/>
          <a:stretch>
            <a:fillRect/>
          </a:stretch>
        </p:blipFill>
        <p:spPr bwMode="auto">
          <a:xfrm>
            <a:off x="1476375" y="252413"/>
            <a:ext cx="7667625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Osaka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mbria Math"/>
        <a:ea typeface="ＭＳ Ｐゴシック"/>
        <a:cs typeface=""/>
      </a:majorFont>
      <a:minorFont>
        <a:latin typeface="Cambria Math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標準デザイン">
  <a:themeElements>
    <a:clrScheme name="1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標準デザイン">
      <a:majorFont>
        <a:latin typeface="Osaka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標準デザイン">
  <a:themeElements>
    <a:clrScheme name="1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Osaka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テーマ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標準デザイン">
  <a:themeElements>
    <a:clrScheme name="1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新しいプレゼンテーション">
  <a:themeElements>
    <a:clrScheme name="新しいプレゼ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プレゼンテーション">
      <a:majorFont>
        <a:latin typeface="Tahoma"/>
        <a:ea typeface="ＭＳ Ｐゴシック"/>
        <a:cs typeface=""/>
      </a:majorFont>
      <a:minorFont>
        <a:latin typeface="平成明朝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プレゼ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924</Words>
  <Application>Microsoft Office PowerPoint</Application>
  <PresentationFormat>画面に合わせる (4:3)</PresentationFormat>
  <Paragraphs>149</Paragraphs>
  <Slides>28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12</vt:i4>
      </vt:variant>
      <vt:variant>
        <vt:lpstr>スライド タイトル</vt:lpstr>
      </vt:variant>
      <vt:variant>
        <vt:i4>28</vt:i4>
      </vt:variant>
    </vt:vector>
  </HeadingPairs>
  <TitlesOfParts>
    <vt:vector size="56" baseType="lpstr">
      <vt:lpstr>Arial Unicode MS</vt:lpstr>
      <vt:lpstr>ＭＳ Ｐゴシック</vt:lpstr>
      <vt:lpstr>ＭＳ Ｐ明朝</vt:lpstr>
      <vt:lpstr>Osaka</vt:lpstr>
      <vt:lpstr>平成明朝</vt:lpstr>
      <vt:lpstr>Arial</vt:lpstr>
      <vt:lpstr>Calibri</vt:lpstr>
      <vt:lpstr>Calibri Light</vt:lpstr>
      <vt:lpstr>Cambria Math</vt:lpstr>
      <vt:lpstr>Century</vt:lpstr>
      <vt:lpstr>Symbol</vt:lpstr>
      <vt:lpstr>Tahoma</vt:lpstr>
      <vt:lpstr>Times</vt:lpstr>
      <vt:lpstr>Times New Roman</vt:lpstr>
      <vt:lpstr>Wingdings</vt:lpstr>
      <vt:lpstr>Wingdings 2</vt:lpstr>
      <vt:lpstr>標準デザイン</vt:lpstr>
      <vt:lpstr>新しいﾌﾟﾚｾﾞﾝﾃｰｼｮﾝ</vt:lpstr>
      <vt:lpstr>11_標準デザイン</vt:lpstr>
      <vt:lpstr>12_標準デザイン</vt:lpstr>
      <vt:lpstr>3_標準デザイン</vt:lpstr>
      <vt:lpstr>Office テーマ</vt:lpstr>
      <vt:lpstr>1_標準デザイン</vt:lpstr>
      <vt:lpstr>13_標準デザイン</vt:lpstr>
      <vt:lpstr>新しいプレゼンテーション</vt:lpstr>
      <vt:lpstr>2_標準デザイン</vt:lpstr>
      <vt:lpstr>1_Office テーマ</vt:lpstr>
      <vt:lpstr>ホワイト</vt:lpstr>
      <vt:lpstr>第6章　参考資料 銀河とその活動現象 Galaxies and their activities</vt:lpstr>
      <vt:lpstr>星の表面温度と光度 温度とLyman Continuum photons の関係</vt:lpstr>
      <vt:lpstr>大質量星のスペクトル</vt:lpstr>
      <vt:lpstr>星のスペクトル(A, K)</vt:lpstr>
      <vt:lpstr>H-R図上での星団の進化 stellar evolutional track on HR diagram</vt:lpstr>
      <vt:lpstr>4000A Break</vt:lpstr>
      <vt:lpstr>銀河の形態分類 morphological classification of galaxies</vt:lpstr>
      <vt:lpstr>銀河の形態と色・HI含有量 galaxy color, gas mass vs morphology</vt:lpstr>
      <vt:lpstr>銀河の SED （UV～近赤外）</vt:lpstr>
      <vt:lpstr>PowerPoint プレゼンテーション</vt:lpstr>
      <vt:lpstr>衝突中の銀河の可視（左）赤外線（右）画像</vt:lpstr>
      <vt:lpstr>星形成が活発な銀河のスペクトル</vt:lpstr>
      <vt:lpstr>星形成の活発な銀河の 可視光スペクトル Optical spectra of an active star-forming galaxy</vt:lpstr>
      <vt:lpstr>活動銀河中心核（AGN） 銀河中心に巣食う超巨大ブラックホール Super-massive Black Hole in the center of  a galaxy</vt:lpstr>
      <vt:lpstr>活動銀河中心核のSED spectral energy distribution (SED) of Active Galactic Nuclei</vt:lpstr>
      <vt:lpstr>ＡＧＮの可視光スペクトル</vt:lpstr>
      <vt:lpstr>ＡＧＮの紫外・可視スペクトル</vt:lpstr>
      <vt:lpstr>太陽系の元素組成</vt:lpstr>
      <vt:lpstr>楕円銀河・Sb銀河の進化モデル Evolutional model of Ellipticals and Sb galaxies</vt:lpstr>
      <vt:lpstr>SED of Simple Stellar Population (KA97)</vt:lpstr>
      <vt:lpstr>星の種族毎の、銀河SEDへの寄与 Contributions from various stellar populations to the entire SED</vt:lpstr>
      <vt:lpstr>年齢・重元素量によるSEDの違い</vt:lpstr>
      <vt:lpstr>楕円銀河の色・等級関係(CM relation) @ Coma Cluster</vt:lpstr>
      <vt:lpstr>CM relation for  Abell 2390(z=0.228 △ ▲) &amp; 851(z=0.407 ○●)</vt:lpstr>
      <vt:lpstr>A starburst SED Model</vt:lpstr>
      <vt:lpstr>M82</vt:lpstr>
      <vt:lpstr>Arp220</vt:lpstr>
      <vt:lpstr>NGC2768 (Elliptical Galaxy)</vt:lpstr>
    </vt:vector>
  </TitlesOfParts>
  <Company>ISAS/LIRA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第2章　参考資料</dc:title>
  <dc:creator>松原英雄</dc:creator>
  <cp:lastModifiedBy>HIDEO MATSUHARA</cp:lastModifiedBy>
  <cp:revision>39</cp:revision>
  <dcterms:created xsi:type="dcterms:W3CDTF">2003-07-20T14:03:31Z</dcterms:created>
  <dcterms:modified xsi:type="dcterms:W3CDTF">2024-05-26T06:02:22Z</dcterms:modified>
</cp:coreProperties>
</file>