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3"/>
  </p:notesMasterIdLst>
  <p:sldIdLst>
    <p:sldId id="256" r:id="rId2"/>
  </p:sldIdLst>
  <p:sldSz cx="30279975" cy="42808525"/>
  <p:notesSz cx="6732588" cy="9855200"/>
  <p:defaultTextStyle>
    <a:defPPr>
      <a:defRPr lang="ja-JP"/>
    </a:defPPr>
    <a:lvl1pPr marL="0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6" y="2880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94" y="-108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71E36-0D84-494F-9A68-21A8F7383F31}" type="datetimeFigureOut">
              <a:rPr kumimoji="1" lang="ja-JP" altLang="en-US" smtClean="0"/>
              <a:t>2010/9/18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46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1538"/>
            <a:ext cx="5386388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B506D-66C3-4776-9A6C-77DE12BD732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B506D-66C3-4776-9A6C-77DE12BD732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513999" y="23094656"/>
            <a:ext cx="27504311" cy="7134754"/>
          </a:xfrm>
        </p:spPr>
        <p:txBody>
          <a:bodyPr>
            <a:noAutofit/>
          </a:bodyPr>
          <a:lstStyle>
            <a:lvl1pPr marL="0" indent="0" algn="ctr">
              <a:buNone/>
              <a:defRPr sz="10000" spc="457" baseline="0">
                <a:solidFill>
                  <a:schemeClr val="tx2"/>
                </a:solidFill>
              </a:defRPr>
            </a:lvl1pPr>
            <a:lvl2pPr marL="2088215" indent="0" algn="ctr">
              <a:buNone/>
            </a:lvl2pPr>
            <a:lvl3pPr marL="4176431" indent="0" algn="ctr">
              <a:buNone/>
            </a:lvl3pPr>
            <a:lvl4pPr marL="6264646" indent="0" algn="ctr">
              <a:buNone/>
            </a:lvl4pPr>
            <a:lvl5pPr marL="8352861" indent="0" algn="ctr">
              <a:buNone/>
            </a:lvl5pPr>
            <a:lvl6pPr marL="10441076" indent="0" algn="ctr">
              <a:buNone/>
            </a:lvl6pPr>
            <a:lvl7pPr marL="12529292" indent="0" algn="ctr">
              <a:buNone/>
            </a:lvl7pPr>
            <a:lvl8pPr marL="14617507" indent="0" algn="ctr">
              <a:buNone/>
            </a:lvl8pPr>
            <a:lvl9pPr marL="16705722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タイトル 27"/>
          <p:cNvSpPr>
            <a:spLocks noGrp="1"/>
          </p:cNvSpPr>
          <p:nvPr>
            <p:ph type="ctrTitle"/>
          </p:nvPr>
        </p:nvSpPr>
        <p:spPr>
          <a:xfrm>
            <a:off x="1513999" y="8949541"/>
            <a:ext cx="27504311" cy="12366907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219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4846736" y="22160346"/>
            <a:ext cx="9840992" cy="9913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5592247" y="22160346"/>
            <a:ext cx="9840992" cy="9913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15035173" y="22011634"/>
            <a:ext cx="151400" cy="2853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1513999" y="9513005"/>
            <a:ext cx="27251978" cy="28539017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0998" y="21879913"/>
            <a:ext cx="26242645" cy="856170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219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70998" y="30953872"/>
            <a:ext cx="26242645" cy="6146850"/>
          </a:xfrm>
        </p:spPr>
        <p:txBody>
          <a:bodyPr anchor="t"/>
          <a:lstStyle>
            <a:lvl1pPr marL="0" indent="0">
              <a:buNone/>
              <a:defRPr sz="9100" spc="457" baseline="0">
                <a:solidFill>
                  <a:schemeClr val="tx2"/>
                </a:solidFill>
              </a:defRPr>
            </a:lvl1pPr>
            <a:lvl2pPr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2270998" y="30692505"/>
            <a:ext cx="26242645" cy="26847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1"/>
          </p:nvPr>
        </p:nvSpPr>
        <p:spPr>
          <a:xfrm>
            <a:off x="1513999" y="9513005"/>
            <a:ext cx="13444309" cy="28539017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15392321" y="9513005"/>
            <a:ext cx="13444309" cy="28539017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999" y="8736441"/>
            <a:ext cx="13378914" cy="4756503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17643" tIns="208822" rIns="417643" bIns="208822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1900" b="1">
                <a:solidFill>
                  <a:schemeClr val="tx2"/>
                </a:solidFill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2" name="コンテンツ プレースホルダ 31"/>
          <p:cNvSpPr>
            <a:spLocks noGrp="1"/>
          </p:cNvSpPr>
          <p:nvPr>
            <p:ph sz="half" idx="2"/>
          </p:nvPr>
        </p:nvSpPr>
        <p:spPr>
          <a:xfrm>
            <a:off x="1513999" y="13744520"/>
            <a:ext cx="13373656" cy="2442939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4" name="コンテンツ プレースホルダ 33"/>
          <p:cNvSpPr>
            <a:spLocks noGrp="1"/>
          </p:cNvSpPr>
          <p:nvPr>
            <p:ph sz="quarter" idx="4"/>
          </p:nvPr>
        </p:nvSpPr>
        <p:spPr>
          <a:xfrm>
            <a:off x="15397579" y="13744520"/>
            <a:ext cx="13373656" cy="2442939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999" y="970327"/>
            <a:ext cx="27251978" cy="713475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idx="3"/>
          </p:nvPr>
        </p:nvSpPr>
        <p:spPr>
          <a:xfrm>
            <a:off x="15392321" y="8736441"/>
            <a:ext cx="13378914" cy="4756503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17643" tIns="208822" rIns="417643" bIns="208822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1900" b="1" baseline="0">
                <a:solidFill>
                  <a:schemeClr val="tx2"/>
                </a:solidFill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1864169" y="13609209"/>
            <a:ext cx="12414790" cy="9913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5745587" y="13609209"/>
            <a:ext cx="12414790" cy="9913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コンテンツ プレースホルダ 28"/>
          <p:cNvSpPr>
            <a:spLocks noGrp="1"/>
          </p:cNvSpPr>
          <p:nvPr>
            <p:ph sz="quarter" idx="1"/>
          </p:nvPr>
        </p:nvSpPr>
        <p:spPr>
          <a:xfrm>
            <a:off x="1513999" y="2853902"/>
            <a:ext cx="20691316" cy="35673771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22457648" y="9988656"/>
            <a:ext cx="6570755" cy="23306864"/>
          </a:xfrm>
        </p:spPr>
        <p:txBody>
          <a:bodyPr tIns="208822" bIns="208822" anchor="t" anchorCtr="0"/>
          <a:lstStyle>
            <a:lvl1pPr marL="0" indent="0">
              <a:lnSpc>
                <a:spcPct val="125000"/>
              </a:lnSpc>
              <a:spcAft>
                <a:spcPts val="4567"/>
              </a:spcAft>
              <a:buNone/>
              <a:defRPr sz="7300">
                <a:solidFill>
                  <a:schemeClr val="tx2"/>
                </a:solidFill>
              </a:defRPr>
            </a:lvl1pPr>
            <a:lvl2pPr>
              <a:buNone/>
              <a:defRPr sz="5500"/>
            </a:lvl2pPr>
            <a:lvl3pPr>
              <a:buNone/>
              <a:defRPr sz="4600"/>
            </a:lvl3pPr>
            <a:lvl4pPr>
              <a:buNone/>
              <a:defRPr sz="4100"/>
            </a:lvl4pPr>
            <a:lvl5pPr>
              <a:buNone/>
              <a:defRPr sz="41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22457648" y="2853902"/>
            <a:ext cx="6560661" cy="6659104"/>
          </a:xfrm>
        </p:spPr>
        <p:txBody>
          <a:bodyPr lIns="417643" tIns="417643" anchor="b" anchorCtr="0"/>
          <a:lstStyle>
            <a:lvl1pPr algn="l">
              <a:buNone/>
              <a:defRPr sz="8200" b="1" spc="-228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52982" y="2853902"/>
            <a:ext cx="6812994" cy="6659104"/>
          </a:xfrm>
        </p:spPr>
        <p:txBody>
          <a:bodyPr lIns="417643" tIns="417643" anchor="b" anchorCtr="0"/>
          <a:lstStyle>
            <a:lvl1pPr algn="l">
              <a:buNone/>
              <a:defRPr sz="8200" b="1" spc="-228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13999" y="2853902"/>
            <a:ext cx="19934317" cy="3472247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146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1952982" y="9988656"/>
            <a:ext cx="6812994" cy="27587716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4567"/>
              </a:spcAft>
              <a:buFontTx/>
              <a:buNone/>
              <a:defRPr sz="7300" b="0">
                <a:solidFill>
                  <a:schemeClr val="tx2"/>
                </a:solidFill>
              </a:defRPr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513999" y="9037359"/>
            <a:ext cx="27251978" cy="29202948"/>
          </a:xfrm>
          <a:prstGeom prst="rect">
            <a:avLst/>
          </a:prstGeom>
        </p:spPr>
        <p:txBody>
          <a:bodyPr vert="horz" lIns="417643" tIns="208822" rIns="417643" bIns="208822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19177318" y="38724094"/>
            <a:ext cx="8579326" cy="2397277"/>
          </a:xfrm>
          <a:prstGeom prst="rect">
            <a:avLst/>
          </a:prstGeom>
        </p:spPr>
        <p:txBody>
          <a:bodyPr vert="horz" lIns="417643" tIns="208822" rIns="417643" bIns="208822" anchor="ctr" anchorCtr="0"/>
          <a:lstStyle>
            <a:lvl1pPr algn="l" eaLnBrk="1" latinLnBrk="0" hangingPunct="1">
              <a:defRPr kumimoji="0" sz="55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2010/9/18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7065327" y="38724094"/>
            <a:ext cx="11859657" cy="2397277"/>
          </a:xfrm>
          <a:prstGeom prst="rect">
            <a:avLst/>
          </a:prstGeom>
        </p:spPr>
        <p:txBody>
          <a:bodyPr vert="horz" lIns="417643" tIns="208822" rIns="417643" bIns="208822" anchor="ctr" anchorCtr="0"/>
          <a:lstStyle>
            <a:lvl1pPr algn="r" eaLnBrk="1" latinLnBrk="0" hangingPunct="1">
              <a:defRPr kumimoji="0" sz="55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27851269" y="38585918"/>
            <a:ext cx="2018665" cy="2853902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7300" baseline="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513999" y="951301"/>
            <a:ext cx="27251978" cy="7610404"/>
          </a:xfrm>
          <a:prstGeom prst="rect">
            <a:avLst/>
          </a:prstGeom>
          <a:ln w="6350" cap="rnd">
            <a:noFill/>
          </a:ln>
        </p:spPr>
        <p:txBody>
          <a:bodyPr vert="horz" lIns="417643" tIns="208822" rIns="417643" bIns="208822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1" lang="en-US" sz="19200" b="0" kern="1200" spc="-457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1252929" indent="-1252929" algn="l" rtl="0" eaLnBrk="1" latinLnBrk="0" hangingPunct="1">
        <a:spcBef>
          <a:spcPts val="2740"/>
        </a:spcBef>
        <a:buClr>
          <a:schemeClr val="accent2"/>
        </a:buClr>
        <a:buSzPct val="85000"/>
        <a:buFont typeface="Wingdings 2"/>
        <a:buChar char=""/>
        <a:defRPr kumimoji="1"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2923501" indent="-1252929" algn="l" rtl="0" eaLnBrk="1" latinLnBrk="0" hangingPunct="1">
        <a:spcBef>
          <a:spcPts val="137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1" sz="11000" kern="1200">
          <a:solidFill>
            <a:schemeClr val="tx2"/>
          </a:solidFill>
          <a:latin typeface="+mn-lt"/>
          <a:ea typeface="+mn-ea"/>
          <a:cs typeface="+mn-cs"/>
        </a:defRPr>
      </a:lvl2pPr>
      <a:lvl3pPr marL="4594074" indent="-1044108" algn="l" rtl="0" eaLnBrk="1" latinLnBrk="0" hangingPunct="1">
        <a:spcBef>
          <a:spcPts val="137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1"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5847003" indent="-1044108" algn="l" rtl="0" eaLnBrk="1" latinLnBrk="0" hangingPunct="1">
        <a:spcBef>
          <a:spcPts val="137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1"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7099932" indent="-1044108" algn="l" rtl="0" eaLnBrk="1" latinLnBrk="0" hangingPunct="1">
        <a:spcBef>
          <a:spcPts val="155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8352861" indent="-1044108" algn="l" rtl="0" eaLnBrk="1" latinLnBrk="0" hangingPunct="1">
        <a:spcBef>
          <a:spcPts val="155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9188147" indent="-835286" algn="l" rtl="0" eaLnBrk="1" latinLnBrk="0" hangingPunct="1">
        <a:spcBef>
          <a:spcPts val="155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7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441076" indent="-835286" algn="l" rtl="0" eaLnBrk="1" latinLnBrk="0" hangingPunct="1">
        <a:spcBef>
          <a:spcPts val="155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94006" indent="-835286" algn="l" rtl="0" eaLnBrk="1" latinLnBrk="0" hangingPunct="1">
        <a:spcBef>
          <a:spcPts val="155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tiff"/><Relationship Id="rId4" Type="http://schemas.openxmlformats.org/officeDocument/2006/relationships/image" Target="../media/image4.jpeg"/><Relationship Id="rId9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xis_soft_Radio_sm30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411" y="18156701"/>
            <a:ext cx="6926885" cy="7597445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194771" y="1314030"/>
            <a:ext cx="21314368" cy="345638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8900" b="1" u="sng" dirty="0" smtClean="0"/>
              <a:t>巨大電波銀河 </a:t>
            </a:r>
            <a:r>
              <a:rPr kumimoji="1" lang="ja-JP" altLang="en-US" sz="8900" b="1" u="sng" dirty="0" smtClean="0"/>
              <a:t> </a:t>
            </a:r>
            <a:r>
              <a:rPr kumimoji="1" lang="en-US" altLang="ja-JP" sz="13300" b="1" u="sng" dirty="0" smtClean="0">
                <a:solidFill>
                  <a:srgbClr val="FFFF00"/>
                </a:solidFill>
              </a:rPr>
              <a:t>3C 35 </a:t>
            </a:r>
            <a:r>
              <a:rPr kumimoji="1" lang="ja-JP" altLang="en-US" sz="8900" b="1" u="sng" dirty="0" smtClean="0"/>
              <a:t>の</a:t>
            </a:r>
            <a:r>
              <a:rPr kumimoji="1" lang="ja-JP" altLang="en-US" sz="8900" b="1" u="sng" dirty="0" smtClean="0"/>
              <a:t>「すざく」による観測</a:t>
            </a:r>
            <a:r>
              <a:rPr kumimoji="1" lang="en-US" altLang="ja-JP" sz="10700" b="1" u="sng" dirty="0" smtClean="0"/>
              <a:t/>
            </a:r>
            <a:br>
              <a:rPr kumimoji="1" lang="en-US" altLang="ja-JP" sz="10700" b="1" u="sng" dirty="0" smtClean="0"/>
            </a:br>
            <a:r>
              <a:rPr lang="ja-JP" altLang="en-US" sz="7300" b="1" dirty="0" smtClean="0">
                <a:solidFill>
                  <a:srgbClr val="FFFF00"/>
                </a:solidFill>
              </a:rPr>
              <a:t>磯部直樹 </a:t>
            </a:r>
            <a:r>
              <a:rPr lang="en-US" altLang="ja-JP" sz="6000" b="1" dirty="0" smtClean="0"/>
              <a:t>(</a:t>
            </a:r>
            <a:r>
              <a:rPr lang="ja-JP" altLang="en-US" sz="6000" b="1" dirty="0" smtClean="0"/>
              <a:t>京都大学</a:t>
            </a:r>
            <a:r>
              <a:rPr lang="en-US" altLang="ja-JP" sz="6000" b="1" dirty="0" smtClean="0"/>
              <a:t>, n-isobe@kusastro.kyoto-u.ac.jp),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en-US" altLang="ja-JP" sz="4900" b="1" dirty="0" smtClean="0"/>
              <a:t>Gandhi </a:t>
            </a:r>
            <a:r>
              <a:rPr lang="en-US" altLang="ja-JP" sz="4900" b="1" dirty="0" err="1" smtClean="0"/>
              <a:t>Poshak</a:t>
            </a:r>
            <a:r>
              <a:rPr lang="en-US" altLang="ja-JP" sz="4900" b="1" dirty="0" smtClean="0"/>
              <a:t> (ISAS/JAXA), </a:t>
            </a:r>
            <a:r>
              <a:rPr lang="ja-JP" altLang="en-US" sz="4900" b="1" dirty="0" smtClean="0"/>
              <a:t>瀬田裕美</a:t>
            </a:r>
            <a:r>
              <a:rPr lang="en-US" altLang="ja-JP" sz="4900" b="1" dirty="0" smtClean="0"/>
              <a:t>, </a:t>
            </a:r>
            <a:r>
              <a:rPr lang="ja-JP" altLang="en-US" sz="4900" b="1" dirty="0" smtClean="0"/>
              <a:t>田代信</a:t>
            </a:r>
            <a:r>
              <a:rPr lang="en-US" altLang="ja-JP" sz="4900" b="1" dirty="0" smtClean="0"/>
              <a:t>(</a:t>
            </a:r>
            <a:r>
              <a:rPr lang="ja-JP" altLang="en-US" sz="4900" b="1" dirty="0" smtClean="0"/>
              <a:t>埼玉大学</a:t>
            </a:r>
            <a:r>
              <a:rPr lang="en-US" altLang="ja-JP" sz="4900" b="1" dirty="0" smtClean="0"/>
              <a:t>)</a:t>
            </a:r>
            <a:endParaRPr kumimoji="1" lang="ja-JP" altLang="en-US" sz="49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8427" y="4986438"/>
            <a:ext cx="833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kumimoji="1" lang="ja-JP" altLang="en-US" sz="4800" b="1" u="sng" dirty="0" smtClean="0"/>
              <a:t>電波銀河</a:t>
            </a:r>
            <a:r>
              <a:rPr lang="ja-JP" altLang="en-US" sz="4800" b="1" u="sng" dirty="0" smtClean="0"/>
              <a:t>ローブ</a:t>
            </a:r>
            <a:r>
              <a:rPr kumimoji="1" lang="ja-JP" altLang="en-US" sz="4800" b="1" u="sng" dirty="0" smtClean="0"/>
              <a:t>の</a:t>
            </a:r>
            <a:r>
              <a:rPr kumimoji="1" lang="en-US" altLang="ja-JP" sz="4800" b="1" u="sng" dirty="0" smtClean="0"/>
              <a:t>X</a:t>
            </a:r>
            <a:r>
              <a:rPr kumimoji="1" lang="ja-JP" altLang="en-US" sz="4800" b="1" u="sng" dirty="0" smtClean="0"/>
              <a:t>線観測</a:t>
            </a:r>
            <a:endParaRPr kumimoji="1" lang="ja-JP" altLang="en-US" sz="4800" b="1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2403" y="15676721"/>
            <a:ext cx="18471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kumimoji="1" lang="ja-JP" altLang="en-US" sz="4800" b="1" u="sng" dirty="0" smtClean="0"/>
              <a:t>「すざく」による</a:t>
            </a:r>
            <a:r>
              <a:rPr kumimoji="1" lang="en-US" altLang="ja-JP" sz="4800" b="1" u="sng" dirty="0" smtClean="0">
                <a:solidFill>
                  <a:srgbClr val="FFFF00"/>
                </a:solidFill>
              </a:rPr>
              <a:t>3C 35</a:t>
            </a:r>
            <a:r>
              <a:rPr kumimoji="1" lang="ja-JP" altLang="en-US" sz="4800" b="1" u="sng" dirty="0" smtClean="0"/>
              <a:t>の</a:t>
            </a:r>
            <a:r>
              <a:rPr kumimoji="1" lang="en-US" altLang="ja-JP" sz="4800" b="1" u="sng" dirty="0" smtClean="0"/>
              <a:t>X</a:t>
            </a:r>
            <a:r>
              <a:rPr kumimoji="1" lang="ja-JP" altLang="en-US" sz="4800" b="1" u="sng" dirty="0" smtClean="0"/>
              <a:t>線観測  </a:t>
            </a:r>
            <a:r>
              <a:rPr kumimoji="1" lang="en-US" altLang="ja-JP" sz="4000" b="1" u="sng" dirty="0" smtClean="0"/>
              <a:t>(</a:t>
            </a:r>
            <a:r>
              <a:rPr kumimoji="1" lang="en-US" altLang="ja-JP" sz="4000" b="1" u="sng" dirty="0" err="1" smtClean="0"/>
              <a:t>Isobe</a:t>
            </a:r>
            <a:r>
              <a:rPr kumimoji="1" lang="en-US" altLang="ja-JP" sz="4000" b="1" u="sng" dirty="0" smtClean="0"/>
              <a:t> et al. 2010 </a:t>
            </a:r>
            <a:r>
              <a:rPr lang="en-US" altLang="ja-JP" sz="4000" b="1" u="sng" dirty="0" err="1" smtClean="0"/>
              <a:t>A</a:t>
            </a:r>
            <a:r>
              <a:rPr kumimoji="1" lang="en-US" altLang="ja-JP" sz="4000" b="1" u="sng" dirty="0" err="1" smtClean="0"/>
              <a:t>pJ</a:t>
            </a:r>
            <a:r>
              <a:rPr lang="en-US" altLang="ja-JP" sz="4000" b="1" u="sng" dirty="0" smtClean="0"/>
              <a:t>, submitted</a:t>
            </a:r>
            <a:r>
              <a:rPr kumimoji="1" lang="en-US" altLang="ja-JP" sz="4000" b="1" u="sng" dirty="0" smtClean="0"/>
              <a:t>)</a:t>
            </a:r>
            <a:endParaRPr kumimoji="1" lang="ja-JP" altLang="en-US" sz="4000" b="1" u="sng" dirty="0"/>
          </a:p>
        </p:txBody>
      </p:sp>
      <p:pic>
        <p:nvPicPr>
          <p:cNvPr id="10" name="図 9" descr="xis_hard2_Radio_sm30_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74" y="18153043"/>
            <a:ext cx="6883298" cy="7600798"/>
          </a:xfrm>
          <a:prstGeom prst="rect">
            <a:avLst/>
          </a:prstGeom>
        </p:spPr>
      </p:pic>
      <p:pic>
        <p:nvPicPr>
          <p:cNvPr id="12" name="図 11" descr="3C35_1.4GH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03683" y="5922542"/>
            <a:ext cx="6696744" cy="669674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3051755" y="12619286"/>
            <a:ext cx="537268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4000" b="1" dirty="0" smtClean="0"/>
              <a:t>FR II </a:t>
            </a:r>
            <a:r>
              <a:rPr lang="ja-JP" altLang="en-US" sz="4000" b="1" dirty="0" smtClean="0"/>
              <a:t>型</a:t>
            </a:r>
            <a:r>
              <a:rPr lang="en-US" altLang="ja-JP" sz="4000" b="1" dirty="0" smtClean="0"/>
              <a:t> </a:t>
            </a:r>
            <a:r>
              <a:rPr lang="ja-JP" altLang="en-US" sz="4000" b="1" dirty="0" smtClean="0"/>
              <a:t>の電波銀河</a:t>
            </a:r>
            <a:endParaRPr lang="en-US" altLang="ja-JP" sz="4000" b="1" dirty="0" smtClean="0"/>
          </a:p>
          <a:p>
            <a:pPr>
              <a:buFont typeface="Wingdings" pitchFamily="2" charset="2"/>
              <a:buChar char="ü"/>
            </a:pPr>
            <a:r>
              <a:rPr kumimoji="1" lang="ja-JP" altLang="en-US" sz="4000" b="1" dirty="0" smtClean="0"/>
              <a:t>赤方偏移 </a:t>
            </a:r>
            <a:r>
              <a:rPr lang="en-US" altLang="ja-JP" sz="4000" b="1" i="1" dirty="0" smtClean="0"/>
              <a:t>z</a:t>
            </a:r>
            <a:r>
              <a:rPr kumimoji="1" lang="en-US" altLang="ja-JP" sz="4000" b="1" dirty="0" smtClean="0"/>
              <a:t> = 0.0670</a:t>
            </a:r>
          </a:p>
          <a:p>
            <a:pPr>
              <a:buFont typeface="Wingdings" pitchFamily="2" charset="2"/>
              <a:buChar char="ü"/>
            </a:pPr>
            <a:r>
              <a:rPr lang="ja-JP" altLang="en-US" sz="4000" b="1" dirty="0" smtClean="0"/>
              <a:t>大きさが約 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950 </a:t>
            </a:r>
            <a:r>
              <a:rPr lang="en-US" altLang="ja-JP" sz="4000" b="1" dirty="0" err="1" smtClean="0">
                <a:solidFill>
                  <a:srgbClr val="FFFF00"/>
                </a:solidFill>
              </a:rPr>
              <a:t>kpc</a:t>
            </a:r>
            <a:endParaRPr lang="en-US" altLang="ja-JP" sz="4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4000" b="1" dirty="0" smtClean="0"/>
              <a:t>2.3 </a:t>
            </a:r>
            <a:r>
              <a:rPr lang="en-US" altLang="ja-JP" sz="4000" b="1" dirty="0" err="1" smtClean="0"/>
              <a:t>Jy</a:t>
            </a:r>
            <a:r>
              <a:rPr lang="en-US" altLang="ja-JP" sz="4000" b="1" dirty="0" smtClean="0"/>
              <a:t> @ 1.4 GHz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4000" b="1" dirty="0" smtClean="0">
                <a:latin typeface="Symbol" pitchFamily="18" charset="2"/>
              </a:rPr>
              <a:t>t</a:t>
            </a:r>
            <a:r>
              <a:rPr lang="en-US" altLang="ja-JP" sz="4000" b="1" dirty="0" smtClean="0"/>
              <a:t>=143 </a:t>
            </a:r>
            <a:r>
              <a:rPr lang="en-US" altLang="ja-JP" sz="4000" b="1" dirty="0" err="1" smtClean="0"/>
              <a:t>Myr</a:t>
            </a:r>
            <a:r>
              <a:rPr lang="en-US" altLang="ja-JP" sz="4000" b="1" dirty="0" smtClean="0"/>
              <a:t> </a:t>
            </a:r>
            <a:r>
              <a:rPr lang="en-US" altLang="ja-JP" sz="2400" b="1" dirty="0" smtClean="0"/>
              <a:t>(</a:t>
            </a:r>
            <a:r>
              <a:rPr lang="en-US" altLang="ja-JP" sz="2400" b="1" dirty="0" err="1" smtClean="0"/>
              <a:t>Orru</a:t>
            </a:r>
            <a:r>
              <a:rPr lang="en-US" altLang="ja-JP" sz="2400" b="1" dirty="0" smtClean="0"/>
              <a:t> et al. 2010)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9748499" y="5994550"/>
            <a:ext cx="9793088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4400" b="1" dirty="0" smtClean="0"/>
              <a:t>端から端までのサイズが </a:t>
            </a:r>
            <a:r>
              <a:rPr lang="en-US" altLang="ja-JP" sz="4400" b="1" i="1" dirty="0" smtClean="0">
                <a:solidFill>
                  <a:srgbClr val="FFFF00"/>
                </a:solidFill>
              </a:rPr>
              <a:t>D</a:t>
            </a:r>
            <a:r>
              <a:rPr lang="en-US" altLang="ja-JP" sz="4400" b="1" dirty="0" smtClean="0">
                <a:solidFill>
                  <a:srgbClr val="FFFF00"/>
                </a:solidFill>
              </a:rPr>
              <a:t> =</a:t>
            </a:r>
            <a:r>
              <a:rPr lang="en-US" altLang="ja-JP" sz="4400" b="1" dirty="0" smtClean="0"/>
              <a:t> </a:t>
            </a:r>
            <a:r>
              <a:rPr lang="en-US" altLang="ja-JP" sz="4400" b="1" dirty="0" smtClean="0">
                <a:solidFill>
                  <a:srgbClr val="FFFF00"/>
                </a:solidFill>
              </a:rPr>
              <a:t>1 </a:t>
            </a:r>
            <a:r>
              <a:rPr lang="en-US" altLang="ja-JP" sz="4400" b="1" dirty="0" err="1" smtClean="0">
                <a:solidFill>
                  <a:srgbClr val="FFFF00"/>
                </a:solidFill>
              </a:rPr>
              <a:t>Mpc</a:t>
            </a:r>
            <a:r>
              <a:rPr lang="en-US" altLang="ja-JP" sz="4400" b="1" dirty="0" smtClean="0">
                <a:solidFill>
                  <a:srgbClr val="FFFF00"/>
                </a:solidFill>
              </a:rPr>
              <a:t> </a:t>
            </a:r>
            <a:r>
              <a:rPr lang="ja-JP" altLang="en-US" sz="4400" b="1" dirty="0" smtClean="0"/>
              <a:t>程度を超える巨大な電波銀河</a:t>
            </a:r>
            <a:endParaRPr lang="en-US" altLang="ja-JP" sz="4400" b="1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sz="4400" b="1" dirty="0" smtClean="0"/>
              <a:t>比較的</a:t>
            </a:r>
            <a:r>
              <a:rPr lang="ja-JP" altLang="en-US" sz="4400" b="1" dirty="0" smtClean="0">
                <a:solidFill>
                  <a:srgbClr val="FFFF00"/>
                </a:solidFill>
              </a:rPr>
              <a:t>年老いている</a:t>
            </a:r>
            <a:endParaRPr lang="en-US" altLang="ja-JP" sz="4400" b="1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ja-JP" altLang="en-US" sz="4400" b="1" dirty="0" smtClean="0"/>
              <a:t>年齢 </a:t>
            </a:r>
            <a:r>
              <a:rPr lang="en-US" altLang="ja-JP" sz="4400" b="1" dirty="0" smtClean="0">
                <a:latin typeface="Symbol" pitchFamily="18" charset="2"/>
              </a:rPr>
              <a:t>t</a:t>
            </a:r>
            <a:r>
              <a:rPr lang="en-US" altLang="ja-JP" sz="4400" b="1" dirty="0" smtClean="0"/>
              <a:t> &gt; </a:t>
            </a:r>
            <a:r>
              <a:rPr lang="en-US" altLang="ja-JP" sz="4400" b="1" dirty="0" smtClean="0">
                <a:solidFill>
                  <a:srgbClr val="FFFF00"/>
                </a:solidFill>
              </a:rPr>
              <a:t>100 </a:t>
            </a:r>
            <a:r>
              <a:rPr lang="en-US" altLang="ja-JP" sz="4400" b="1" dirty="0" err="1" smtClean="0">
                <a:solidFill>
                  <a:srgbClr val="FFFF00"/>
                </a:solidFill>
              </a:rPr>
              <a:t>Myr</a:t>
            </a:r>
            <a:r>
              <a:rPr lang="en-US" altLang="ja-JP" sz="44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2800" b="1" dirty="0" smtClean="0"/>
              <a:t>(</a:t>
            </a:r>
            <a:r>
              <a:rPr lang="en-US" altLang="ja-JP" sz="2800" b="1" dirty="0" err="1" smtClean="0"/>
              <a:t>Schienmakers</a:t>
            </a:r>
            <a:r>
              <a:rPr lang="en-US" altLang="ja-JP" sz="2800" b="1" dirty="0" smtClean="0"/>
              <a:t> et al. 2000)</a:t>
            </a:r>
            <a:endParaRPr lang="en-US" altLang="ja-JP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ja-JP" altLang="en-US" sz="4400" b="1" dirty="0" smtClean="0">
                <a:solidFill>
                  <a:srgbClr val="FFFF00"/>
                </a:solidFill>
              </a:rPr>
              <a:t>進化した電波銀河</a:t>
            </a:r>
            <a:r>
              <a:rPr lang="ja-JP" altLang="en-US" sz="4400" b="1" dirty="0" smtClean="0"/>
              <a:t>の</a:t>
            </a:r>
            <a:r>
              <a:rPr lang="ja-JP" altLang="en-US" sz="4400" b="1" dirty="0" smtClean="0">
                <a:solidFill>
                  <a:srgbClr val="FFFF00"/>
                </a:solidFill>
              </a:rPr>
              <a:t>エネルギー状態</a:t>
            </a:r>
            <a:r>
              <a:rPr lang="ja-JP" altLang="en-US" sz="4400" b="1" dirty="0" smtClean="0"/>
              <a:t>を探ることができる</a:t>
            </a:r>
            <a:r>
              <a:rPr lang="en-US" altLang="ja-JP" sz="44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ja-JP" altLang="en-US" sz="4400" b="1" dirty="0" smtClean="0"/>
              <a:t>巨大電波銀河ローブの</a:t>
            </a:r>
            <a:r>
              <a:rPr lang="en-US" altLang="ja-JP" sz="4400" b="1" dirty="0" smtClean="0"/>
              <a:t>X</a:t>
            </a:r>
            <a:r>
              <a:rPr lang="ja-JP" altLang="en-US" sz="4400" b="1" dirty="0" smtClean="0"/>
              <a:t>線観測は、</a:t>
            </a:r>
            <a:r>
              <a:rPr lang="ja-JP" altLang="en-US" sz="4400" b="1" dirty="0" smtClean="0">
                <a:solidFill>
                  <a:srgbClr val="FFFF00"/>
                </a:solidFill>
              </a:rPr>
              <a:t>ごくわずか</a:t>
            </a:r>
            <a:r>
              <a:rPr lang="ja-JP" altLang="en-US" sz="4400" b="1" dirty="0" smtClean="0"/>
              <a:t>しかない。</a:t>
            </a:r>
            <a:endParaRPr lang="en-US" altLang="ja-JP" sz="4400" b="1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ja-JP" sz="4000" b="1" dirty="0" smtClean="0"/>
              <a:t>3C 326 (</a:t>
            </a:r>
            <a:r>
              <a:rPr lang="en-US" altLang="ja-JP" sz="4000" b="1" dirty="0" err="1" smtClean="0"/>
              <a:t>Isobe</a:t>
            </a:r>
            <a:r>
              <a:rPr lang="en-US" altLang="ja-JP" sz="4000" b="1" dirty="0" smtClean="0"/>
              <a:t> et al. 2009)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ja-JP" sz="4000" b="1" dirty="0" smtClean="0"/>
              <a:t>3C 357 (</a:t>
            </a:r>
            <a:r>
              <a:rPr lang="en-US" altLang="ja-JP" sz="4000" b="1" dirty="0" err="1" smtClean="0"/>
              <a:t>Konner</a:t>
            </a:r>
            <a:r>
              <a:rPr lang="en-US" altLang="ja-JP" sz="4000" b="1" dirty="0" smtClean="0"/>
              <a:t> et al. 2009)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4400" b="1" dirty="0" smtClean="0"/>
              <a:t>広がった天体の</a:t>
            </a:r>
            <a:r>
              <a:rPr lang="en-US" altLang="ja-JP" sz="4400" b="1" dirty="0" smtClean="0"/>
              <a:t>X</a:t>
            </a:r>
            <a:r>
              <a:rPr lang="ja-JP" altLang="en-US" sz="4400" b="1" dirty="0" smtClean="0"/>
              <a:t>線観測には、</a:t>
            </a:r>
            <a:endParaRPr lang="en-US" altLang="ja-JP" sz="4400" b="1" dirty="0" smtClean="0"/>
          </a:p>
          <a:p>
            <a:r>
              <a:rPr lang="ja-JP" altLang="en-US" sz="4400" b="1" dirty="0" smtClean="0">
                <a:solidFill>
                  <a:srgbClr val="FFFF00"/>
                </a:solidFill>
              </a:rPr>
              <a:t>「すざく」</a:t>
            </a:r>
            <a:r>
              <a:rPr lang="en-US" altLang="ja-JP" sz="4400" b="1" dirty="0" smtClean="0">
                <a:solidFill>
                  <a:srgbClr val="FFFF00"/>
                </a:solidFill>
              </a:rPr>
              <a:t>XIS</a:t>
            </a:r>
            <a:r>
              <a:rPr lang="en-US" altLang="ja-JP" sz="4400" b="1" dirty="0" smtClean="0"/>
              <a:t> </a:t>
            </a:r>
            <a:r>
              <a:rPr lang="ja-JP" altLang="en-US" sz="4400" b="1" dirty="0" smtClean="0"/>
              <a:t>が最適</a:t>
            </a:r>
            <a:endParaRPr lang="en-US" altLang="ja-JP" sz="4000" b="1" dirty="0" smtClean="0"/>
          </a:p>
          <a:p>
            <a:pPr algn="ctr">
              <a:buFont typeface="Arial" pitchFamily="34" charset="0"/>
              <a:buChar char="•"/>
            </a:pPr>
            <a:r>
              <a:rPr lang="ja-JP" altLang="en-US" sz="4000" b="1" dirty="0" smtClean="0"/>
              <a:t>低バックグラウンド </a:t>
            </a:r>
            <a:r>
              <a:rPr lang="en-US" altLang="ja-JP" sz="2400" b="1" dirty="0" smtClean="0"/>
              <a:t>(</a:t>
            </a:r>
            <a:r>
              <a:rPr lang="en-US" altLang="ja-JP" sz="2400" b="1" dirty="0" err="1" smtClean="0"/>
              <a:t>Tawa</a:t>
            </a:r>
            <a:r>
              <a:rPr lang="en-US" altLang="ja-JP" sz="2400" b="1" dirty="0" smtClean="0"/>
              <a:t> et al.2008)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86459" y="9378926"/>
            <a:ext cx="9289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4000" b="1" dirty="0" smtClean="0"/>
              <a:t>電波 </a:t>
            </a:r>
            <a:r>
              <a:rPr kumimoji="1" lang="en-US" altLang="ja-JP" sz="4000" b="1" dirty="0" smtClean="0"/>
              <a:t>: </a:t>
            </a:r>
            <a:r>
              <a:rPr kumimoji="1" lang="ja-JP" altLang="en-US" sz="4000" b="1" dirty="0" smtClean="0"/>
              <a:t>シンクロトロン放射</a:t>
            </a:r>
            <a:endParaRPr kumimoji="1" lang="en-US" altLang="ja-JP" sz="4000" b="1" dirty="0" smtClean="0"/>
          </a:p>
          <a:p>
            <a:pPr algn="ctr"/>
            <a:r>
              <a:rPr lang="ja-JP" altLang="en-US" sz="4000" b="1" dirty="0" smtClean="0"/>
              <a:t>フラックス </a:t>
            </a:r>
            <a:r>
              <a:rPr lang="en-US" altLang="ja-JP" sz="4000" b="1" i="1" dirty="0" smtClean="0"/>
              <a:t>F</a:t>
            </a:r>
            <a:r>
              <a:rPr lang="en-US" altLang="ja-JP" sz="4000" b="1" baseline="-10000" dirty="0" smtClean="0"/>
              <a:t>R</a:t>
            </a:r>
            <a:r>
              <a:rPr lang="en-US" altLang="ja-JP" sz="4000" b="1" dirty="0" smtClean="0"/>
              <a:t> </a:t>
            </a:r>
            <a:r>
              <a:rPr lang="ja-JP" altLang="en-US" sz="4000" b="1" dirty="0" smtClean="0"/>
              <a:t>∝</a:t>
            </a:r>
            <a:r>
              <a:rPr lang="en-US" altLang="ja-JP" sz="4000" b="1" i="1" dirty="0" smtClean="0"/>
              <a:t>U</a:t>
            </a:r>
            <a:r>
              <a:rPr lang="en-US" altLang="ja-JP" sz="4000" b="1" baseline="-10000" dirty="0" smtClean="0"/>
              <a:t>e</a:t>
            </a:r>
            <a:r>
              <a:rPr lang="en-US" altLang="ja-JP" sz="4000" b="1" dirty="0" smtClean="0"/>
              <a:t> </a:t>
            </a:r>
            <a:r>
              <a:rPr lang="en-US" altLang="ja-JP" sz="4000" b="1" i="1" dirty="0" smtClean="0"/>
              <a:t>U</a:t>
            </a:r>
            <a:r>
              <a:rPr lang="en-US" altLang="ja-JP" sz="4000" b="1" baseline="-10000" dirty="0" smtClean="0"/>
              <a:t>m</a:t>
            </a:r>
            <a:r>
              <a:rPr lang="en-US" altLang="ja-JP" sz="4000" b="1" dirty="0" smtClean="0"/>
              <a:t> </a:t>
            </a:r>
            <a:r>
              <a:rPr lang="en-US" altLang="ja-JP" sz="4000" b="1" i="1" dirty="0" smtClean="0"/>
              <a:t>V</a:t>
            </a:r>
            <a:endParaRPr kumimoji="1" lang="en-US" altLang="ja-JP" sz="4000" b="1" i="1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4000" b="1" dirty="0" smtClean="0">
                <a:solidFill>
                  <a:srgbClr val="FFFFFF"/>
                </a:solidFill>
              </a:rPr>
              <a:t>X</a:t>
            </a:r>
            <a:r>
              <a:rPr lang="ja-JP" altLang="en-US" sz="4000" b="1" dirty="0" smtClean="0">
                <a:solidFill>
                  <a:srgbClr val="FFFFFF"/>
                </a:solidFill>
              </a:rPr>
              <a:t>線 </a:t>
            </a:r>
            <a:r>
              <a:rPr lang="en-US" altLang="ja-JP" sz="4000" b="1" dirty="0" smtClean="0">
                <a:solidFill>
                  <a:srgbClr val="FFFFFF"/>
                </a:solidFill>
              </a:rPr>
              <a:t>: </a:t>
            </a:r>
            <a:r>
              <a:rPr lang="ja-JP" altLang="en-US" sz="4000" b="1" dirty="0" smtClean="0">
                <a:solidFill>
                  <a:srgbClr val="FFFFFF"/>
                </a:solidFill>
              </a:rPr>
              <a:t>宇宙マイクロ波背景放射</a:t>
            </a:r>
            <a:r>
              <a:rPr lang="en-US" altLang="ja-JP" sz="4000" b="1" dirty="0" smtClean="0">
                <a:solidFill>
                  <a:srgbClr val="FFFFFF"/>
                </a:solidFill>
              </a:rPr>
              <a:t>(CMB)</a:t>
            </a:r>
            <a:r>
              <a:rPr lang="ja-JP" altLang="en-US" sz="4000" b="1" dirty="0" smtClean="0">
                <a:solidFill>
                  <a:srgbClr val="FFFFFF"/>
                </a:solidFill>
              </a:rPr>
              <a:t>の</a:t>
            </a:r>
            <a:endParaRPr lang="en-US" altLang="ja-JP" sz="4000" b="1" dirty="0" smtClean="0">
              <a:solidFill>
                <a:srgbClr val="FFFFFF"/>
              </a:solidFill>
            </a:endParaRPr>
          </a:p>
          <a:p>
            <a:pPr algn="r"/>
            <a:r>
              <a:rPr lang="ja-JP" altLang="en-US" sz="4000" b="1" dirty="0" smtClean="0">
                <a:solidFill>
                  <a:srgbClr val="FFFF00"/>
                </a:solidFill>
              </a:rPr>
              <a:t>逆コンプトン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(IC)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放射</a:t>
            </a:r>
            <a:endParaRPr lang="en-US" altLang="ja-JP" sz="4000" b="1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000" b="1" dirty="0" smtClean="0">
                <a:solidFill>
                  <a:srgbClr val="FFFF00"/>
                </a:solidFill>
              </a:rPr>
              <a:t>フラックス </a:t>
            </a:r>
            <a:r>
              <a:rPr kumimoji="1" lang="en-US" altLang="ja-JP" sz="4000" b="1" i="1" dirty="0" smtClean="0">
                <a:solidFill>
                  <a:srgbClr val="FFFF00"/>
                </a:solidFill>
              </a:rPr>
              <a:t>F</a:t>
            </a:r>
            <a:r>
              <a:rPr kumimoji="1" lang="en-US" altLang="ja-JP" sz="4000" b="1" baseline="-10000" dirty="0" smtClean="0">
                <a:solidFill>
                  <a:srgbClr val="FFFF00"/>
                </a:solidFill>
              </a:rPr>
              <a:t>X</a:t>
            </a:r>
            <a:r>
              <a:rPr kumimoji="1"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kumimoji="1" lang="ja-JP" altLang="en-US" sz="4000" b="1" dirty="0" smtClean="0">
                <a:solidFill>
                  <a:srgbClr val="FFFF00"/>
                </a:solidFill>
              </a:rPr>
              <a:t>∝</a:t>
            </a:r>
            <a:r>
              <a:rPr kumimoji="1"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kumimoji="1" lang="en-US" altLang="ja-JP" sz="4000" b="1" baseline="-10000" dirty="0" smtClean="0">
                <a:solidFill>
                  <a:srgbClr val="FFFF00"/>
                </a:solidFill>
              </a:rPr>
              <a:t>e</a:t>
            </a:r>
            <a:r>
              <a:rPr kumimoji="1"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kumimoji="1" lang="en-US" altLang="ja-JP" sz="4000" b="1" baseline="-10000" dirty="0" smtClean="0">
                <a:solidFill>
                  <a:srgbClr val="FFFF00"/>
                </a:solidFill>
              </a:rPr>
              <a:t>cmb</a:t>
            </a:r>
            <a:r>
              <a:rPr kumimoji="1"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4000" b="1" i="1" dirty="0" smtClean="0">
                <a:solidFill>
                  <a:srgbClr val="FFFF00"/>
                </a:solidFill>
              </a:rPr>
              <a:t>V</a:t>
            </a:r>
            <a:endParaRPr kumimoji="1" lang="ja-JP" altLang="en-US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604483" y="5058446"/>
            <a:ext cx="4820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kumimoji="1" lang="ja-JP" altLang="en-US" sz="4800" b="1" u="sng" dirty="0" smtClean="0"/>
              <a:t>巨大電波銀河</a:t>
            </a:r>
            <a:endParaRPr kumimoji="1" lang="ja-JP" altLang="en-US" sz="4800" b="1" u="sng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98427" y="5850534"/>
            <a:ext cx="4188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4000" b="1" dirty="0" smtClean="0"/>
              <a:t>電波銀河ローブ</a:t>
            </a:r>
            <a:endParaRPr kumimoji="1" lang="ja-JP" altLang="en-US" sz="4000" b="1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86459" y="6498606"/>
            <a:ext cx="10873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4000" b="1" dirty="0" smtClean="0"/>
              <a:t>電波銀河ジェット</a:t>
            </a:r>
            <a:r>
              <a:rPr lang="ja-JP" altLang="en-US" sz="4000" b="1" dirty="0" smtClean="0"/>
              <a:t>に</a:t>
            </a:r>
            <a:r>
              <a:rPr kumimoji="1" lang="ja-JP" altLang="en-US" sz="4000" b="1" dirty="0" smtClean="0"/>
              <a:t>付随する広がった電波源</a:t>
            </a:r>
            <a:endParaRPr kumimoji="1" lang="en-US" altLang="ja-JP" sz="4000" b="1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4000" b="1" dirty="0" smtClean="0"/>
              <a:t>ジェットの運搬した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エネルギーの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貯蔵庫</a:t>
            </a:r>
            <a:endParaRPr lang="en-US" altLang="ja-JP" sz="4000" b="1" dirty="0" smtClean="0">
              <a:solidFill>
                <a:srgbClr val="FFFF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86029" y="7938766"/>
            <a:ext cx="6853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4400" b="1" dirty="0" smtClean="0"/>
              <a:t>ローブのエネルギー測定</a:t>
            </a:r>
            <a:endParaRPr kumimoji="1" lang="ja-JP" altLang="en-US" sz="4400" b="1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819918" y="5081093"/>
            <a:ext cx="58484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今回の観測対象 </a:t>
            </a:r>
            <a:r>
              <a:rPr lang="en-US" altLang="ja-JP" sz="4400" b="1" dirty="0" smtClean="0"/>
              <a:t>: </a:t>
            </a:r>
            <a:r>
              <a:rPr lang="en-US" altLang="ja-JP" sz="4400" b="1" dirty="0" smtClean="0">
                <a:solidFill>
                  <a:srgbClr val="FFFF00"/>
                </a:solidFill>
              </a:rPr>
              <a:t>3C 35</a:t>
            </a:r>
            <a:endParaRPr kumimoji="1" lang="ja-JP" altLang="en-US" sz="4400" b="1" dirty="0" smtClean="0">
              <a:solidFill>
                <a:srgbClr val="FFFF00"/>
              </a:solidFill>
            </a:endParaRPr>
          </a:p>
        </p:txBody>
      </p:sp>
      <p:sp>
        <p:nvSpPr>
          <p:cNvPr id="24" name="左中かっこ 23"/>
          <p:cNvSpPr/>
          <p:nvPr/>
        </p:nvSpPr>
        <p:spPr>
          <a:xfrm rot="20759221">
            <a:off x="14539079" y="9425083"/>
            <a:ext cx="658345" cy="2254743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907739" y="10891094"/>
            <a:ext cx="15744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600" b="1" dirty="0" smtClean="0"/>
              <a:t>ローブ</a:t>
            </a:r>
            <a:endParaRPr kumimoji="1" lang="ja-JP" altLang="en-US" sz="3600" b="1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475691" y="7362702"/>
            <a:ext cx="15744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中心核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14131875" y="7938766"/>
            <a:ext cx="1296144" cy="11521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6200000" flipH="1">
            <a:off x="14419907" y="8442822"/>
            <a:ext cx="4320480" cy="1152128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6868179" y="9522942"/>
            <a:ext cx="18158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FF00"/>
                </a:solidFill>
              </a:rPr>
              <a:t>950 </a:t>
            </a:r>
            <a:r>
              <a:rPr lang="en-US" altLang="ja-JP" sz="3600" b="1" dirty="0" err="1" smtClean="0">
                <a:solidFill>
                  <a:srgbClr val="FFFF00"/>
                </a:solidFill>
              </a:rPr>
              <a:t>kpc</a:t>
            </a:r>
            <a:endParaRPr kumimoji="1" lang="ja-JP" alt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1170435" y="14635510"/>
            <a:ext cx="720080" cy="576064"/>
          </a:xfrm>
          <a:prstGeom prst="right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74491" y="12547278"/>
            <a:ext cx="10742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i="1" dirty="0" smtClean="0"/>
              <a:t>U</a:t>
            </a:r>
            <a:r>
              <a:rPr kumimoji="1" lang="en-US" altLang="ja-JP" sz="4000" b="1" baseline="-10000" dirty="0" smtClean="0"/>
              <a:t>e</a:t>
            </a:r>
            <a:r>
              <a:rPr kumimoji="1" lang="en-US" altLang="ja-JP" sz="4000" b="1" dirty="0" smtClean="0"/>
              <a:t> : </a:t>
            </a:r>
            <a:r>
              <a:rPr kumimoji="1" lang="ja-JP" altLang="en-US" sz="4000" b="1" dirty="0" smtClean="0">
                <a:solidFill>
                  <a:srgbClr val="FF0000"/>
                </a:solidFill>
              </a:rPr>
              <a:t>電子</a:t>
            </a:r>
            <a:r>
              <a:rPr kumimoji="1" lang="ja-JP" altLang="en-US" sz="4000" b="1" dirty="0" smtClean="0"/>
              <a:t>のエネルギー密度</a:t>
            </a:r>
            <a:r>
              <a:rPr kumimoji="1" lang="en-US" altLang="ja-JP" sz="4000" b="1" dirty="0" smtClean="0"/>
              <a:t>, </a:t>
            </a:r>
            <a:r>
              <a:rPr lang="en-US" altLang="ja-JP" sz="4000" b="1" dirty="0" smtClean="0"/>
              <a:t>V : </a:t>
            </a:r>
            <a:r>
              <a:rPr lang="ja-JP" altLang="en-US" sz="4000" b="1" dirty="0" smtClean="0"/>
              <a:t>ローブの体積</a:t>
            </a:r>
            <a:endParaRPr kumimoji="1" lang="en-US" altLang="ja-JP" sz="4000" b="1" dirty="0" smtClean="0"/>
          </a:p>
          <a:p>
            <a:r>
              <a:rPr lang="en-US" altLang="ja-JP" sz="4000" b="1" i="1" dirty="0" smtClean="0"/>
              <a:t>U</a:t>
            </a:r>
            <a:r>
              <a:rPr lang="en-US" altLang="ja-JP" sz="4000" b="1" baseline="-10000" dirty="0" smtClean="0"/>
              <a:t>m</a:t>
            </a:r>
            <a:r>
              <a:rPr lang="en-US" altLang="ja-JP" sz="4000" b="1" dirty="0" smtClean="0"/>
              <a:t> : 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磁場</a:t>
            </a:r>
            <a:r>
              <a:rPr lang="ja-JP" altLang="en-US" sz="4000" b="1" dirty="0" smtClean="0"/>
              <a:t>のエネルギー</a:t>
            </a:r>
            <a:r>
              <a:rPr lang="ja-JP" altLang="en-US" sz="4000" b="1" dirty="0" smtClean="0"/>
              <a:t>密度 </a:t>
            </a:r>
            <a:r>
              <a:rPr lang="en-US" altLang="ja-JP" sz="3200" b="1" dirty="0" smtClean="0"/>
              <a:t>(</a:t>
            </a:r>
            <a:r>
              <a:rPr lang="en-US" altLang="ja-JP" sz="3200" b="1" i="1" dirty="0" smtClean="0"/>
              <a:t>B</a:t>
            </a:r>
            <a:r>
              <a:rPr lang="en-US" altLang="ja-JP" sz="3200" b="1" baseline="30000" dirty="0" smtClean="0"/>
              <a:t>2</a:t>
            </a:r>
            <a:r>
              <a:rPr lang="en-US" altLang="ja-JP" sz="3200" b="1" dirty="0" smtClean="0"/>
              <a:t>/8</a:t>
            </a:r>
            <a:r>
              <a:rPr lang="en-US" altLang="ja-JP" sz="3200" b="1" dirty="0" smtClean="0">
                <a:latin typeface="Symbol" pitchFamily="18" charset="2"/>
              </a:rPr>
              <a:t>p</a:t>
            </a:r>
            <a:r>
              <a:rPr lang="en-US" altLang="ja-JP" sz="3200" b="1" dirty="0" smtClean="0"/>
              <a:t> , </a:t>
            </a:r>
            <a:r>
              <a:rPr lang="en-US" altLang="ja-JP" sz="3200" b="1" i="1" dirty="0" smtClean="0"/>
              <a:t>B</a:t>
            </a:r>
            <a:r>
              <a:rPr lang="en-US" altLang="ja-JP" sz="3200" b="1" dirty="0" smtClean="0"/>
              <a:t>:</a:t>
            </a:r>
            <a:r>
              <a:rPr lang="ja-JP" altLang="en-US" sz="3200" b="1" dirty="0" smtClean="0"/>
              <a:t>磁場強度</a:t>
            </a:r>
            <a:r>
              <a:rPr lang="en-US" altLang="ja-JP" sz="3200" b="1" dirty="0" smtClean="0"/>
              <a:t>)</a:t>
            </a:r>
          </a:p>
          <a:p>
            <a:r>
              <a:rPr lang="en-US" altLang="ja-JP" sz="4000" b="1" i="1" dirty="0" smtClean="0"/>
              <a:t>U</a:t>
            </a:r>
            <a:r>
              <a:rPr lang="en-US" altLang="ja-JP" sz="4000" b="1" baseline="-10000" dirty="0" smtClean="0"/>
              <a:t>cmb</a:t>
            </a:r>
            <a:r>
              <a:rPr lang="en-US" altLang="ja-JP" sz="4000" b="1" dirty="0" smtClean="0"/>
              <a:t> : CMB</a:t>
            </a:r>
            <a:r>
              <a:rPr lang="ja-JP" altLang="en-US" sz="4000" b="1" dirty="0" smtClean="0"/>
              <a:t>エネルギー密度 </a:t>
            </a:r>
            <a:r>
              <a:rPr lang="en-US" altLang="ja-JP" sz="2800" b="1" dirty="0" smtClean="0"/>
              <a:t>(4.1 x 10</a:t>
            </a:r>
            <a:r>
              <a:rPr lang="en-US" altLang="ja-JP" sz="2800" b="1" baseline="30000" dirty="0" smtClean="0"/>
              <a:t>-13</a:t>
            </a:r>
            <a:r>
              <a:rPr lang="en-US" altLang="ja-JP" sz="2800" b="1" dirty="0" smtClean="0"/>
              <a:t> (1+</a:t>
            </a:r>
            <a:r>
              <a:rPr lang="en-US" altLang="ja-JP" sz="2800" b="1" i="1" dirty="0" smtClean="0"/>
              <a:t>z</a:t>
            </a:r>
            <a:r>
              <a:rPr lang="en-US" altLang="ja-JP" sz="2800" b="1" dirty="0" smtClean="0"/>
              <a:t>)</a:t>
            </a:r>
            <a:r>
              <a:rPr lang="en-US" altLang="ja-JP" sz="2800" b="1" baseline="30000" dirty="0" smtClean="0"/>
              <a:t>4</a:t>
            </a:r>
            <a:r>
              <a:rPr lang="en-US" altLang="ja-JP" sz="2800" b="1" dirty="0" smtClean="0"/>
              <a:t> ergs cm</a:t>
            </a:r>
            <a:r>
              <a:rPr lang="en-US" altLang="ja-JP" sz="2800" b="1" baseline="30000" dirty="0" smtClean="0"/>
              <a:t>-3</a:t>
            </a:r>
            <a:r>
              <a:rPr lang="en-US" altLang="ja-JP" sz="2800" b="1" dirty="0" smtClean="0"/>
              <a:t>)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62523" y="14563502"/>
            <a:ext cx="10972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i="1" dirty="0" smtClean="0">
                <a:solidFill>
                  <a:srgbClr val="FFFF00"/>
                </a:solidFill>
              </a:rPr>
              <a:t>F</a:t>
            </a:r>
            <a:r>
              <a:rPr kumimoji="1" lang="en-US" altLang="ja-JP" sz="4400" b="1" baseline="-10000" dirty="0" smtClean="0">
                <a:solidFill>
                  <a:srgbClr val="FFFF00"/>
                </a:solidFill>
              </a:rPr>
              <a:t>R</a:t>
            </a:r>
            <a:r>
              <a:rPr kumimoji="1" lang="ja-JP" altLang="en-US" sz="4400" b="1" dirty="0" smtClean="0">
                <a:solidFill>
                  <a:srgbClr val="FFFF00"/>
                </a:solidFill>
              </a:rPr>
              <a:t>と</a:t>
            </a:r>
            <a:r>
              <a:rPr kumimoji="1" lang="en-US" altLang="ja-JP" sz="4400" b="1" i="1" dirty="0" smtClean="0">
                <a:solidFill>
                  <a:srgbClr val="FFFF00"/>
                </a:solidFill>
              </a:rPr>
              <a:t>F</a:t>
            </a:r>
            <a:r>
              <a:rPr kumimoji="1" lang="en-US" altLang="ja-JP" sz="4400" b="1" baseline="-10000" dirty="0" smtClean="0">
                <a:solidFill>
                  <a:srgbClr val="FFFF00"/>
                </a:solidFill>
              </a:rPr>
              <a:t>X</a:t>
            </a:r>
            <a:r>
              <a:rPr kumimoji="1" lang="ja-JP" altLang="en-US" sz="4400" b="1" dirty="0" smtClean="0">
                <a:solidFill>
                  <a:srgbClr val="FFFF00"/>
                </a:solidFill>
              </a:rPr>
              <a:t>か</a:t>
            </a:r>
            <a:r>
              <a:rPr lang="ja-JP" altLang="en-US" sz="4400" b="1" dirty="0" smtClean="0">
                <a:solidFill>
                  <a:srgbClr val="FFFF00"/>
                </a:solidFill>
              </a:rPr>
              <a:t>ら</a:t>
            </a:r>
            <a:r>
              <a:rPr lang="en-US" altLang="ja-JP" sz="4400" b="1" i="1" dirty="0" smtClean="0">
                <a:solidFill>
                  <a:srgbClr val="FFFF00"/>
                </a:solidFill>
              </a:rPr>
              <a:t>U</a:t>
            </a:r>
            <a:r>
              <a:rPr lang="en-US" altLang="ja-JP" sz="4400" b="1" baseline="-10000" dirty="0" smtClean="0">
                <a:solidFill>
                  <a:srgbClr val="FFFF00"/>
                </a:solidFill>
              </a:rPr>
              <a:t>e</a:t>
            </a:r>
            <a:r>
              <a:rPr lang="en-US" altLang="ja-JP" sz="4400" b="1" dirty="0" smtClean="0">
                <a:solidFill>
                  <a:srgbClr val="FFFF00"/>
                </a:solidFill>
              </a:rPr>
              <a:t>, </a:t>
            </a:r>
            <a:r>
              <a:rPr lang="en-US" altLang="ja-JP" sz="4400" b="1" i="1" dirty="0" smtClean="0">
                <a:solidFill>
                  <a:srgbClr val="FFFF00"/>
                </a:solidFill>
              </a:rPr>
              <a:t>U</a:t>
            </a:r>
            <a:r>
              <a:rPr lang="en-US" altLang="ja-JP" sz="4400" b="1" baseline="-10000" dirty="0" smtClean="0">
                <a:solidFill>
                  <a:srgbClr val="FFFF00"/>
                </a:solidFill>
              </a:rPr>
              <a:t>m</a:t>
            </a:r>
            <a:r>
              <a:rPr lang="ja-JP" altLang="en-US" sz="4400" b="1" dirty="0" smtClean="0">
                <a:solidFill>
                  <a:srgbClr val="FFFF00"/>
                </a:solidFill>
              </a:rPr>
              <a:t>がわかる</a:t>
            </a:r>
            <a:r>
              <a:rPr lang="en-US" altLang="ja-JP" sz="2800" b="1" dirty="0" smtClean="0"/>
              <a:t>(Harris &amp; </a:t>
            </a:r>
            <a:r>
              <a:rPr lang="en-US" altLang="ja-JP" sz="2800" b="1" dirty="0" err="1" smtClean="0"/>
              <a:t>Grindlay</a:t>
            </a:r>
            <a:r>
              <a:rPr lang="en-US" altLang="ja-JP" sz="2800" b="1" dirty="0" smtClean="0"/>
              <a:t> 1974)</a:t>
            </a:r>
            <a:endParaRPr kumimoji="1" lang="ja-JP" altLang="en-US" sz="2800" b="1" dirty="0" smtClean="0"/>
          </a:p>
        </p:txBody>
      </p:sp>
      <p:sp>
        <p:nvSpPr>
          <p:cNvPr id="35" name="左中かっこ 34"/>
          <p:cNvSpPr/>
          <p:nvPr/>
        </p:nvSpPr>
        <p:spPr>
          <a:xfrm>
            <a:off x="1314451" y="12619286"/>
            <a:ext cx="288032" cy="172819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475691" y="5994550"/>
            <a:ext cx="179408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b="1" u="sng" dirty="0" smtClean="0"/>
              <a:t>1.4 GHz</a:t>
            </a:r>
            <a:endParaRPr kumimoji="1" lang="ja-JP" altLang="en-US" sz="3600" b="1" u="sng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34531" y="16591920"/>
            <a:ext cx="12009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4000" b="1" dirty="0" smtClean="0"/>
              <a:t>「すざく」</a:t>
            </a:r>
            <a:r>
              <a:rPr lang="en-US" altLang="ja-JP" sz="4000" b="1" dirty="0" smtClean="0"/>
              <a:t>XIS</a:t>
            </a:r>
            <a:r>
              <a:rPr lang="ja-JP" altLang="en-US" sz="4000" b="1" dirty="0" smtClean="0"/>
              <a:t>による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X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線画像</a:t>
            </a:r>
            <a:r>
              <a:rPr lang="en-US" altLang="ja-JP" sz="4000" b="1" dirty="0" smtClean="0"/>
              <a:t>(</a:t>
            </a:r>
            <a:r>
              <a:rPr kumimoji="1" lang="ja-JP" altLang="en-US" sz="4000" b="1" dirty="0" smtClean="0"/>
              <a:t>有効観測時間</a:t>
            </a:r>
            <a:r>
              <a:rPr kumimoji="1" lang="en-US" altLang="ja-JP" sz="4000" b="1" dirty="0" smtClean="0"/>
              <a:t>71 </a:t>
            </a:r>
            <a:r>
              <a:rPr kumimoji="1" lang="en-US" altLang="ja-JP" sz="4000" b="1" dirty="0" err="1" smtClean="0"/>
              <a:t>ks</a:t>
            </a:r>
            <a:r>
              <a:rPr kumimoji="1" lang="en-US" altLang="ja-JP" sz="4000" b="1" dirty="0" smtClean="0"/>
              <a:t>)</a:t>
            </a:r>
            <a:endParaRPr kumimoji="1" lang="ja-JP" altLang="en-US" sz="4000" b="1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42772" y="17360955"/>
            <a:ext cx="632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4000" b="1" dirty="0" smtClean="0"/>
              <a:t>ソフトバンド</a:t>
            </a:r>
            <a:r>
              <a:rPr kumimoji="1" lang="en-US" altLang="ja-JP" sz="4000" b="1" dirty="0" smtClean="0"/>
              <a:t>(0.5 – 2 </a:t>
            </a:r>
            <a:r>
              <a:rPr kumimoji="1" lang="en-US" altLang="ja-JP" sz="4000" b="1" dirty="0" err="1" smtClean="0"/>
              <a:t>keV</a:t>
            </a:r>
            <a:r>
              <a:rPr kumimoji="1" lang="en-US" altLang="ja-JP" sz="4000" b="1" dirty="0" smtClean="0"/>
              <a:t>)</a:t>
            </a:r>
            <a:endParaRPr kumimoji="1" lang="ja-JP" altLang="en-US" sz="4000" b="1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313344" y="17360955"/>
            <a:ext cx="6266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4000" b="1" dirty="0" smtClean="0"/>
              <a:t>ハードバンド</a:t>
            </a:r>
            <a:r>
              <a:rPr kumimoji="1" lang="en-US" altLang="ja-JP" sz="4000" b="1" dirty="0" smtClean="0"/>
              <a:t>(2 – 5.5 </a:t>
            </a:r>
            <a:r>
              <a:rPr kumimoji="1" lang="en-US" altLang="ja-JP" sz="4000" b="1" dirty="0" err="1" smtClean="0"/>
              <a:t>keV</a:t>
            </a:r>
            <a:r>
              <a:rPr kumimoji="1" lang="en-US" altLang="ja-JP" sz="4000" b="1" dirty="0" smtClean="0"/>
              <a:t>)</a:t>
            </a:r>
            <a:endParaRPr kumimoji="1" lang="ja-JP" altLang="en-US" sz="4000" b="1" dirty="0" smtClean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82403" y="2579675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4000" b="1" dirty="0" smtClean="0">
                <a:solidFill>
                  <a:srgbClr val="FFFF00"/>
                </a:solidFill>
              </a:rPr>
              <a:t>母銀河に付随</a:t>
            </a:r>
            <a:r>
              <a:rPr lang="ja-JP" altLang="en-US" sz="4000" b="1" dirty="0" smtClean="0"/>
              <a:t>した</a:t>
            </a:r>
            <a:r>
              <a:rPr lang="en-US" altLang="ja-JP" sz="4000" b="1" dirty="0" smtClean="0"/>
              <a:t>X</a:t>
            </a:r>
            <a:r>
              <a:rPr lang="ja-JP" altLang="en-US" sz="4000" b="1" dirty="0" smtClean="0"/>
              <a:t>線を検出</a:t>
            </a:r>
            <a:endParaRPr lang="en-US" altLang="ja-JP" sz="4000" b="1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4000" b="1" dirty="0" smtClean="0"/>
              <a:t>中心核は</a:t>
            </a:r>
            <a:r>
              <a:rPr lang="ja-JP" altLang="en-US" sz="4000" b="1" dirty="0" smtClean="0"/>
              <a:t>かなり</a:t>
            </a:r>
            <a:r>
              <a:rPr kumimoji="1" lang="ja-JP" altLang="en-US" sz="4000" b="1" dirty="0" smtClean="0"/>
              <a:t>暗い </a:t>
            </a:r>
            <a:r>
              <a:rPr kumimoji="1" lang="en-US" altLang="ja-JP" sz="2000" b="1" dirty="0" smtClean="0"/>
              <a:t>(</a:t>
            </a:r>
            <a:r>
              <a:rPr kumimoji="1" lang="en-US" altLang="ja-JP" sz="2000" b="1" dirty="0" err="1" smtClean="0"/>
              <a:t>Chanrda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Data </a:t>
            </a:r>
            <a:r>
              <a:rPr lang="ja-JP" altLang="en-US" sz="2000" b="1" dirty="0" smtClean="0"/>
              <a:t>より</a:t>
            </a:r>
            <a:r>
              <a:rPr kumimoji="1" lang="en-US" altLang="ja-JP" sz="2000" b="1" dirty="0" smtClean="0"/>
              <a:t>)</a:t>
            </a:r>
            <a:endParaRPr lang="en-US" altLang="ja-JP" sz="2000" b="1" dirty="0" smtClean="0"/>
          </a:p>
          <a:p>
            <a:pPr algn="ctr"/>
            <a:r>
              <a:rPr kumimoji="1" lang="en-US" altLang="ja-JP" sz="4000" b="1" i="1" dirty="0" smtClean="0"/>
              <a:t>L</a:t>
            </a:r>
            <a:r>
              <a:rPr kumimoji="1" lang="en-US" altLang="ja-JP" sz="4000" b="1" baseline="-10000" dirty="0" smtClean="0"/>
              <a:t>0.5-10 </a:t>
            </a:r>
            <a:r>
              <a:rPr kumimoji="1" lang="en-US" altLang="ja-JP" sz="4000" b="1" baseline="-10000" dirty="0" err="1" smtClean="0"/>
              <a:t>keV</a:t>
            </a:r>
            <a:r>
              <a:rPr kumimoji="1" lang="en-US" altLang="ja-JP" sz="4000" b="1" baseline="-10000" dirty="0" smtClean="0"/>
              <a:t>  </a:t>
            </a:r>
            <a:r>
              <a:rPr kumimoji="1" lang="en-US" altLang="ja-JP" sz="4000" b="1" dirty="0" smtClean="0"/>
              <a:t>&lt; 10</a:t>
            </a:r>
            <a:r>
              <a:rPr kumimoji="1" lang="en-US" altLang="ja-JP" sz="4000" b="1" baseline="30000" dirty="0" smtClean="0"/>
              <a:t>41</a:t>
            </a:r>
            <a:r>
              <a:rPr kumimoji="1" lang="en-US" altLang="ja-JP" sz="4000" b="1" dirty="0" smtClean="0"/>
              <a:t> </a:t>
            </a:r>
            <a:r>
              <a:rPr kumimoji="1" lang="en-US" altLang="ja-JP" sz="2800" b="1" dirty="0" smtClean="0"/>
              <a:t>ergs s</a:t>
            </a:r>
            <a:r>
              <a:rPr kumimoji="1" lang="en-US" altLang="ja-JP" sz="2800" b="1" baseline="30000" dirty="0" smtClean="0"/>
              <a:t>-1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2641680" y="18917081"/>
            <a:ext cx="2152384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+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▲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 X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線点源</a:t>
            </a:r>
            <a:endParaRPr lang="en-US" altLang="ja-JP" sz="2800" b="1" dirty="0" smtClean="0">
              <a:solidFill>
                <a:schemeClr val="bg1"/>
              </a:solidFill>
            </a:endParaRPr>
          </a:p>
          <a:p>
            <a:pPr algn="r"/>
            <a:r>
              <a:rPr lang="en-US" altLang="ja-JP" sz="2000" b="1" dirty="0" smtClean="0">
                <a:solidFill>
                  <a:schemeClr val="bg1"/>
                </a:solidFill>
              </a:rPr>
              <a:t>(Chandra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より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033069" y="16807944"/>
            <a:ext cx="10636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4000" b="1" dirty="0" smtClean="0"/>
              <a:t>「すざく」</a:t>
            </a:r>
            <a:r>
              <a:rPr lang="en-US" altLang="ja-JP" sz="4000" b="1" dirty="0" smtClean="0"/>
              <a:t>XIS</a:t>
            </a:r>
            <a:r>
              <a:rPr lang="ja-JP" altLang="en-US" sz="4000" b="1" dirty="0" smtClean="0"/>
              <a:t>による</a:t>
            </a:r>
            <a:r>
              <a:rPr lang="en-US" altLang="ja-JP" sz="4000" b="1" dirty="0" smtClean="0"/>
              <a:t>3C 35</a:t>
            </a:r>
            <a:r>
              <a:rPr lang="ja-JP" altLang="en-US" sz="4000" b="1" dirty="0" smtClean="0"/>
              <a:t>の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X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線スペクトル</a:t>
            </a:r>
            <a:endParaRPr kumimoji="1" lang="ja-JP" alt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46" name="図 45" descr="comp_bgd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6188241" y="17883996"/>
            <a:ext cx="5425694" cy="6946138"/>
          </a:xfrm>
          <a:prstGeom prst="rect">
            <a:avLst/>
          </a:prstGeom>
        </p:spPr>
      </p:pic>
      <p:pic>
        <p:nvPicPr>
          <p:cNvPr id="47" name="図 46" descr="model2_Galabs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3317033" y="17883996"/>
            <a:ext cx="5425694" cy="6946138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201008" y="18883982"/>
            <a:ext cx="2536272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b="1" dirty="0" smtClean="0">
                <a:solidFill>
                  <a:schemeClr val="bg1"/>
                </a:solidFill>
              </a:rPr>
              <a:t>等高線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:1.4GHz</a:t>
            </a:r>
          </a:p>
          <a:p>
            <a:pPr algn="r"/>
            <a:r>
              <a:rPr kumimoji="1" lang="ja-JP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青 </a:t>
            </a:r>
            <a:r>
              <a:rPr kumimoji="1"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: X</a:t>
            </a:r>
            <a:r>
              <a:rPr kumimoji="1" lang="ja-JP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線</a:t>
            </a:r>
            <a:endParaRPr kumimoji="1" lang="en-US" altLang="ja-JP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106539" y="2774096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典型的な電波銀河 </a:t>
            </a:r>
            <a:r>
              <a:rPr lang="en-US" altLang="ja-JP" sz="1600" b="1" dirty="0" smtClean="0"/>
              <a:t>(e.g., </a:t>
            </a:r>
            <a:r>
              <a:rPr lang="en-US" altLang="ja-JP" sz="1600" b="1" dirty="0" err="1" smtClean="0"/>
              <a:t>Hardcastle</a:t>
            </a:r>
            <a:r>
              <a:rPr lang="en-US" altLang="ja-JP" sz="1600" b="1" dirty="0" smtClean="0"/>
              <a:t> et al. 2006)</a:t>
            </a:r>
            <a:endParaRPr kumimoji="1" lang="en-US" altLang="ja-JP" sz="1600" b="1" dirty="0" smtClean="0"/>
          </a:p>
          <a:p>
            <a:pPr algn="ctr"/>
            <a:r>
              <a:rPr kumimoji="1" lang="en-US" altLang="ja-JP" sz="3600" b="1" i="1" dirty="0" smtClean="0"/>
              <a:t>L</a:t>
            </a:r>
            <a:r>
              <a:rPr kumimoji="1" lang="en-US" altLang="ja-JP" sz="3600" b="1" baseline="-10000" dirty="0" smtClean="0"/>
              <a:t>0.5-10 </a:t>
            </a:r>
            <a:r>
              <a:rPr kumimoji="1" lang="en-US" altLang="ja-JP" sz="3600" b="1" baseline="-10000" dirty="0" err="1" smtClean="0"/>
              <a:t>keV</a:t>
            </a:r>
            <a:r>
              <a:rPr lang="en-US" altLang="ja-JP" sz="3600" b="1" dirty="0" smtClean="0"/>
              <a:t> &gt;</a:t>
            </a:r>
            <a:r>
              <a:rPr kumimoji="1" lang="en-US" altLang="ja-JP" sz="3600" b="1" dirty="0" smtClean="0"/>
              <a:t> 10</a:t>
            </a:r>
            <a:r>
              <a:rPr kumimoji="1" lang="en-US" altLang="ja-JP" sz="3600" b="1" baseline="30000" dirty="0" smtClean="0"/>
              <a:t>43</a:t>
            </a:r>
            <a:r>
              <a:rPr kumimoji="1" lang="en-US" altLang="ja-JP" sz="3600" b="1" dirty="0" smtClean="0"/>
              <a:t> ergs s</a:t>
            </a:r>
            <a:r>
              <a:rPr kumimoji="1" lang="en-US" altLang="ja-JP" sz="3600" b="1" baseline="30000" dirty="0" smtClean="0"/>
              <a:t>-1</a:t>
            </a:r>
            <a:endParaRPr kumimoji="1" lang="ja-JP" altLang="en-US" sz="2400" b="1" dirty="0" smtClean="0"/>
          </a:p>
        </p:txBody>
      </p:sp>
      <p:sp>
        <p:nvSpPr>
          <p:cNvPr id="49" name="左右矢印 48"/>
          <p:cNvSpPr/>
          <p:nvPr/>
        </p:nvSpPr>
        <p:spPr>
          <a:xfrm>
            <a:off x="1026419" y="28028998"/>
            <a:ext cx="936104" cy="504056"/>
          </a:xfrm>
          <a:prstGeom prst="leftRight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379347" y="25796750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kumimoji="1" lang="ja-JP" altLang="en-US" sz="4000" b="1" dirty="0" smtClean="0">
                <a:solidFill>
                  <a:srgbClr val="FFFF00"/>
                </a:solidFill>
              </a:rPr>
              <a:t>ローブを埋め尽くす</a:t>
            </a:r>
            <a:r>
              <a:rPr kumimoji="1" lang="ja-JP" altLang="en-US" sz="4000" b="1" dirty="0" smtClean="0"/>
              <a:t>広がった</a:t>
            </a:r>
            <a:r>
              <a:rPr kumimoji="1" lang="en-US" altLang="ja-JP" sz="4000" b="1" dirty="0" smtClean="0"/>
              <a:t>X</a:t>
            </a:r>
            <a:r>
              <a:rPr lang="ja-JP" altLang="en-US" sz="4000" b="1" dirty="0" smtClean="0"/>
              <a:t>線</a:t>
            </a:r>
            <a:r>
              <a:rPr kumimoji="1" lang="ja-JP" altLang="en-US" sz="4000" b="1" dirty="0" smtClean="0"/>
              <a:t>を検出</a:t>
            </a:r>
            <a:endParaRPr kumimoji="1" lang="en-US" altLang="ja-JP" sz="4000" b="1" dirty="0" smtClean="0"/>
          </a:p>
          <a:p>
            <a:pPr algn="r">
              <a:buFont typeface="Arial" pitchFamily="34" charset="0"/>
              <a:buChar char="•"/>
            </a:pPr>
            <a:r>
              <a:rPr lang="ja-JP" altLang="en-US" sz="4000" b="1" dirty="0" smtClean="0">
                <a:solidFill>
                  <a:srgbClr val="FFFF00"/>
                </a:solidFill>
              </a:rPr>
              <a:t>混入点源</a:t>
            </a:r>
            <a:r>
              <a:rPr lang="ja-JP" altLang="en-US" sz="4000" b="1" dirty="0" smtClean="0"/>
              <a:t>の影響も無視できない</a:t>
            </a:r>
            <a:endParaRPr kumimoji="1" lang="ja-JP" altLang="en-US" sz="4000" b="1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5644043" y="1746762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X</a:t>
            </a:r>
            <a:r>
              <a:rPr kumimoji="1" lang="ja-JP" altLang="en-US" sz="3600" b="1" dirty="0" smtClean="0"/>
              <a:t>線バックグラウンド</a:t>
            </a:r>
            <a:r>
              <a:rPr kumimoji="1" lang="en-US" altLang="ja-JP" sz="3600" b="1" dirty="0" smtClean="0"/>
              <a:t>(XRB)</a:t>
            </a:r>
          </a:p>
          <a:p>
            <a:pPr algn="ctr"/>
            <a:r>
              <a:rPr kumimoji="1" lang="ja-JP" altLang="en-US" sz="3600" b="1" dirty="0" smtClean="0"/>
              <a:t>混入点源との比較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276891" y="17467629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/>
              <a:t>母銀河成分と</a:t>
            </a:r>
            <a:endParaRPr lang="en-US" altLang="ja-JP" sz="3600" b="1" dirty="0" smtClean="0"/>
          </a:p>
          <a:p>
            <a:pPr algn="ctr"/>
            <a:r>
              <a:rPr lang="ja-JP" altLang="en-US" sz="3600" b="1" dirty="0" smtClean="0">
                <a:solidFill>
                  <a:srgbClr val="FFFF00"/>
                </a:solidFill>
              </a:rPr>
              <a:t>ローブ成分</a:t>
            </a:r>
            <a:r>
              <a:rPr lang="ja-JP" altLang="en-US" sz="3600" b="1" dirty="0" smtClean="0"/>
              <a:t>を導入</a:t>
            </a:r>
            <a:endParaRPr kumimoji="1" lang="ja-JP" altLang="en-US" sz="3600" b="1" dirty="0" smtClean="0"/>
          </a:p>
        </p:txBody>
      </p:sp>
      <p:sp>
        <p:nvSpPr>
          <p:cNvPr id="58" name="正方形/長方形 57"/>
          <p:cNvSpPr/>
          <p:nvPr/>
        </p:nvSpPr>
        <p:spPr>
          <a:xfrm rot="20852107">
            <a:off x="10736150" y="19881320"/>
            <a:ext cx="1451543" cy="38090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右矢印 58"/>
          <p:cNvSpPr/>
          <p:nvPr/>
        </p:nvSpPr>
        <p:spPr>
          <a:xfrm>
            <a:off x="12331675" y="20540166"/>
            <a:ext cx="3816424" cy="1368152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rgbClr val="FF0000"/>
                </a:solidFill>
              </a:rPr>
              <a:t>スペクトル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7012195" y="22269712"/>
            <a:ext cx="4320480" cy="1224136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5284003" y="24212574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4000" b="1" dirty="0" smtClean="0"/>
              <a:t>XRB</a:t>
            </a:r>
            <a:r>
              <a:rPr kumimoji="1" lang="en-US" altLang="ja-JP" sz="2400" b="1" dirty="0" smtClean="0"/>
              <a:t>(</a:t>
            </a:r>
            <a:r>
              <a:rPr kumimoji="1" lang="en-US" altLang="ja-JP" sz="2400" b="1" dirty="0" err="1" smtClean="0"/>
              <a:t>Kusnino</a:t>
            </a:r>
            <a:r>
              <a:rPr kumimoji="1" lang="en-US" altLang="ja-JP" sz="2400" b="1" dirty="0" smtClean="0"/>
              <a:t> et al. </a:t>
            </a:r>
            <a:r>
              <a:rPr lang="en-US" altLang="ja-JP" sz="2400" b="1" dirty="0" smtClean="0"/>
              <a:t>2002</a:t>
            </a:r>
            <a:r>
              <a:rPr kumimoji="1" lang="en-US" altLang="ja-JP" sz="2400" b="1" dirty="0" smtClean="0"/>
              <a:t>)</a:t>
            </a:r>
            <a:r>
              <a:rPr kumimoji="1" lang="en-US" altLang="ja-JP" sz="4000" b="1" dirty="0" smtClean="0"/>
              <a:t>+</a:t>
            </a:r>
            <a:r>
              <a:rPr kumimoji="1" lang="ja-JP" altLang="en-US" sz="4000" b="1" dirty="0" smtClean="0"/>
              <a:t>混入点源</a:t>
            </a:r>
            <a:r>
              <a:rPr kumimoji="1" lang="en-US" altLang="ja-JP" sz="2400" b="1" dirty="0" smtClean="0"/>
              <a:t>(Chandra data</a:t>
            </a:r>
            <a:r>
              <a:rPr kumimoji="1" lang="ja-JP" altLang="en-US" sz="2400" b="1" dirty="0" smtClean="0"/>
              <a:t>より</a:t>
            </a:r>
            <a:r>
              <a:rPr kumimoji="1" lang="en-US" altLang="ja-JP" sz="2400" b="1" dirty="0" smtClean="0"/>
              <a:t>)</a:t>
            </a:r>
            <a:r>
              <a:rPr kumimoji="1" lang="ja-JP" altLang="en-US" sz="4000" b="1" dirty="0" smtClean="0"/>
              <a:t>に対する</a:t>
            </a:r>
            <a:r>
              <a:rPr kumimoji="1" lang="ja-JP" altLang="en-US" sz="4000" b="1" dirty="0" smtClean="0">
                <a:solidFill>
                  <a:srgbClr val="FFFF00"/>
                </a:solidFill>
              </a:rPr>
              <a:t>超過成分</a:t>
            </a:r>
            <a:r>
              <a:rPr kumimoji="1" lang="ja-JP" altLang="en-US" sz="4000" b="1" dirty="0" smtClean="0"/>
              <a:t>を</a:t>
            </a:r>
            <a:r>
              <a:rPr lang="en-US" altLang="ja-JP" sz="4000" b="1" dirty="0" smtClean="0"/>
              <a:t>0.7 – 5 </a:t>
            </a:r>
            <a:r>
              <a:rPr lang="en-US" altLang="ja-JP" sz="4000" b="1" dirty="0" err="1" smtClean="0"/>
              <a:t>keV</a:t>
            </a:r>
            <a:r>
              <a:rPr lang="ja-JP" altLang="en-US" sz="4000" b="1" dirty="0" err="1" smtClean="0"/>
              <a:t>に検</a:t>
            </a:r>
            <a:r>
              <a:rPr lang="ja-JP" altLang="en-US" sz="4000" b="1" dirty="0" smtClean="0"/>
              <a:t>出</a:t>
            </a:r>
            <a:endParaRPr lang="en-US" altLang="ja-JP" sz="4000" b="1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4000" b="1" dirty="0" smtClean="0"/>
              <a:t>超過成分は、</a:t>
            </a:r>
            <a:r>
              <a:rPr kumimoji="1" lang="ja-JP" altLang="en-US" sz="4000" b="1" dirty="0" smtClean="0">
                <a:solidFill>
                  <a:srgbClr val="FFFF00"/>
                </a:solidFill>
              </a:rPr>
              <a:t>母銀河成分</a:t>
            </a:r>
            <a:r>
              <a:rPr kumimoji="1" lang="en-US" altLang="ja-JP" sz="4000" b="1" dirty="0" smtClean="0"/>
              <a:t>(</a:t>
            </a:r>
            <a:r>
              <a:rPr kumimoji="1" lang="ja-JP" altLang="en-US" sz="4000" b="1" dirty="0" smtClean="0"/>
              <a:t>熱的放射</a:t>
            </a:r>
            <a:r>
              <a:rPr kumimoji="1" lang="en-US" altLang="ja-JP" sz="4000" b="1" dirty="0" smtClean="0"/>
              <a:t>)</a:t>
            </a:r>
            <a:r>
              <a:rPr kumimoji="1" lang="ja-JP" altLang="en-US" sz="4000" b="1" dirty="0" smtClean="0"/>
              <a:t>と</a:t>
            </a:r>
            <a:r>
              <a:rPr kumimoji="1" lang="ja-JP" altLang="en-US" sz="4000" b="1" dirty="0" smtClean="0">
                <a:solidFill>
                  <a:srgbClr val="FFFF00"/>
                </a:solidFill>
              </a:rPr>
              <a:t>ローブ成分</a:t>
            </a:r>
            <a:r>
              <a:rPr kumimoji="1" lang="en-US" altLang="ja-JP" sz="4000" b="1" dirty="0" smtClean="0"/>
              <a:t>(</a:t>
            </a:r>
            <a:r>
              <a:rPr kumimoji="1" lang="ja-JP" altLang="en-US" sz="4000" b="1" dirty="0" smtClean="0"/>
              <a:t>非熱的放射</a:t>
            </a:r>
            <a:r>
              <a:rPr kumimoji="1" lang="en-US" altLang="ja-JP" sz="4000" b="1" dirty="0" smtClean="0"/>
              <a:t>)</a:t>
            </a:r>
            <a:r>
              <a:rPr kumimoji="1" lang="ja-JP" altLang="en-US" sz="4000" b="1" dirty="0" smtClean="0"/>
              <a:t>で再現できる。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24750421" y="21405616"/>
            <a:ext cx="1800200" cy="648072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24606405" y="21549632"/>
            <a:ext cx="864096" cy="0"/>
          </a:xfrm>
          <a:prstGeom prst="line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24606405" y="21981680"/>
            <a:ext cx="864096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25571324" y="21261600"/>
            <a:ext cx="1266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002060"/>
                </a:solidFill>
              </a:rPr>
              <a:t>母銀河</a:t>
            </a:r>
            <a:endParaRPr kumimoji="1" lang="en-US" altLang="ja-JP" sz="2800" b="1" dirty="0" smtClean="0">
              <a:solidFill>
                <a:srgbClr val="002060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ローブ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7372235" y="21405616"/>
            <a:ext cx="1800200" cy="648072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/>
          <p:cNvCxnSpPr/>
          <p:nvPr/>
        </p:nvCxnSpPr>
        <p:spPr>
          <a:xfrm>
            <a:off x="17228219" y="21549632"/>
            <a:ext cx="864096" cy="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17228219" y="21981680"/>
            <a:ext cx="864096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18193138" y="21261600"/>
            <a:ext cx="1627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2060"/>
                </a:solidFill>
              </a:rPr>
              <a:t>XRB</a:t>
            </a:r>
          </a:p>
          <a:p>
            <a:r>
              <a:rPr lang="ja-JP" altLang="en-US" sz="2800" b="1" dirty="0" smtClean="0">
                <a:solidFill>
                  <a:srgbClr val="002060"/>
                </a:solidFill>
              </a:rPr>
              <a:t>混入点源</a:t>
            </a:r>
            <a:endParaRPr kumimoji="1" lang="ja-JP" altLang="en-US" sz="2800" b="1" dirty="0" smtClean="0">
              <a:solidFill>
                <a:srgbClr val="002060"/>
              </a:solidFill>
            </a:endParaRPr>
          </a:p>
        </p:txBody>
      </p:sp>
      <p:cxnSp>
        <p:nvCxnSpPr>
          <p:cNvPr id="81" name="直線矢印コネクタ 80"/>
          <p:cNvCxnSpPr/>
          <p:nvPr/>
        </p:nvCxnSpPr>
        <p:spPr>
          <a:xfrm rot="16200000" flipV="1">
            <a:off x="20035854" y="23925219"/>
            <a:ext cx="1297498" cy="576064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22484803" y="24140566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母銀河成分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2772835" y="24789992"/>
            <a:ext cx="6328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000" b="1" i="1" dirty="0" err="1" smtClean="0"/>
              <a:t>kT</a:t>
            </a:r>
            <a:r>
              <a:rPr lang="en-US" altLang="ja-JP" sz="4000" b="1" dirty="0" smtClean="0"/>
              <a:t> = 1.3±0.3 </a:t>
            </a:r>
            <a:r>
              <a:rPr lang="en-US" altLang="ja-JP" sz="2800" b="1" dirty="0" err="1" smtClean="0"/>
              <a:t>keV</a:t>
            </a:r>
            <a:endParaRPr lang="en-US" altLang="ja-JP" sz="2800" b="1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4000" b="1" i="1" dirty="0" smtClean="0"/>
              <a:t>L </a:t>
            </a:r>
            <a:r>
              <a:rPr kumimoji="1" lang="en-US" altLang="ja-JP" sz="4000" b="1" baseline="-10000" dirty="0" smtClean="0"/>
              <a:t>0.5 – 10 </a:t>
            </a:r>
            <a:r>
              <a:rPr kumimoji="1" lang="en-US" altLang="ja-JP" sz="4000" b="1" baseline="-10000" dirty="0" err="1" smtClean="0"/>
              <a:t>keV</a:t>
            </a:r>
            <a:r>
              <a:rPr kumimoji="1" lang="en-US" altLang="ja-JP" sz="4000" b="1" baseline="-10000" dirty="0" smtClean="0"/>
              <a:t> </a:t>
            </a:r>
            <a:r>
              <a:rPr kumimoji="1" lang="en-US" altLang="ja-JP" sz="4000" b="1" dirty="0" smtClean="0"/>
              <a:t>= 7.5 x 10 </a:t>
            </a:r>
            <a:r>
              <a:rPr kumimoji="1" lang="en-US" altLang="ja-JP" sz="4000" b="1" baseline="30000" dirty="0" smtClean="0"/>
              <a:t>41</a:t>
            </a:r>
            <a:r>
              <a:rPr kumimoji="1" lang="en-US" altLang="ja-JP" sz="4000" b="1" dirty="0" smtClean="0"/>
              <a:t> </a:t>
            </a:r>
            <a:r>
              <a:rPr kumimoji="1" lang="en-US" altLang="ja-JP" sz="2800" b="1" dirty="0" smtClean="0"/>
              <a:t>ergs s</a:t>
            </a:r>
            <a:r>
              <a:rPr kumimoji="1" lang="en-US" altLang="ja-JP" sz="2800" b="1" baseline="30000" dirty="0" smtClean="0"/>
              <a:t>-1</a:t>
            </a:r>
            <a:endParaRPr kumimoji="1" lang="ja-JP" altLang="en-US" sz="2800" b="1" baseline="30000" dirty="0" smtClean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2484803" y="26098330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solidFill>
                  <a:srgbClr val="FFFF00"/>
                </a:solidFill>
              </a:rPr>
              <a:t>ローブ成分</a:t>
            </a:r>
            <a:endParaRPr kumimoji="1" lang="ja-JP" alt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2818337" y="26734208"/>
            <a:ext cx="6707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4000" b="1" dirty="0" smtClean="0"/>
              <a:t>光子指数 </a:t>
            </a:r>
            <a:r>
              <a:rPr lang="en-US" altLang="ja-JP" sz="4000" b="1" dirty="0" smtClean="0">
                <a:latin typeface="Symbol" pitchFamily="18" charset="2"/>
              </a:rPr>
              <a:t>G</a:t>
            </a:r>
            <a:r>
              <a:rPr lang="en-US" altLang="ja-JP" sz="4000" b="1" dirty="0" smtClean="0"/>
              <a:t> = 1.4 </a:t>
            </a:r>
            <a:r>
              <a:rPr lang="en-US" altLang="ja-JP" sz="4000" b="1" baseline="-10000" dirty="0" smtClean="0"/>
              <a:t>-0.9</a:t>
            </a:r>
          </a:p>
          <a:p>
            <a:pPr>
              <a:buFont typeface="Arial" pitchFamily="34" charset="0"/>
              <a:buChar char="•"/>
            </a:pPr>
            <a:r>
              <a:rPr kumimoji="1" lang="ja-JP" altLang="en-US" sz="4000" b="1" dirty="0" smtClean="0"/>
              <a:t> </a:t>
            </a:r>
            <a:r>
              <a:rPr kumimoji="1" lang="ja-JP" altLang="en-US" sz="2400" b="1" dirty="0" smtClean="0"/>
              <a:t>フラックス密度 </a:t>
            </a:r>
            <a:r>
              <a:rPr kumimoji="1" lang="en-US" altLang="ja-JP" sz="4000" b="1" i="1" dirty="0" smtClean="0"/>
              <a:t>S</a:t>
            </a:r>
            <a:r>
              <a:rPr kumimoji="1" lang="en-US" altLang="ja-JP" sz="4000" b="1" baseline="-10000" dirty="0" smtClean="0"/>
              <a:t>1 </a:t>
            </a:r>
            <a:r>
              <a:rPr kumimoji="1" lang="en-US" altLang="ja-JP" sz="4000" b="1" baseline="-10000" dirty="0" err="1" smtClean="0"/>
              <a:t>keV</a:t>
            </a:r>
            <a:r>
              <a:rPr kumimoji="1" lang="en-US" altLang="ja-JP" sz="4000" b="1" baseline="-10000" dirty="0" smtClean="0"/>
              <a:t> </a:t>
            </a:r>
            <a:r>
              <a:rPr kumimoji="1" lang="en-US" altLang="ja-JP" sz="4000" b="1" dirty="0" smtClean="0"/>
              <a:t>= 8.6</a:t>
            </a:r>
            <a:r>
              <a:rPr kumimoji="1" lang="en-US" altLang="ja-JP" sz="4000" b="1" baseline="30000" dirty="0" smtClean="0"/>
              <a:t>+10.6</a:t>
            </a:r>
            <a:r>
              <a:rPr kumimoji="1" lang="en-US" altLang="ja-JP" sz="4000" b="1" dirty="0" smtClean="0"/>
              <a:t> </a:t>
            </a:r>
            <a:r>
              <a:rPr kumimoji="1" lang="en-US" altLang="ja-JP" sz="2800" b="1" dirty="0" err="1" smtClean="0"/>
              <a:t>nJy</a:t>
            </a:r>
            <a:endParaRPr kumimoji="1" lang="ja-JP" altLang="en-US" sz="2800" b="1" dirty="0" smtClean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7597371" y="27598304"/>
            <a:ext cx="777777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baseline="-10000" dirty="0" smtClean="0"/>
              <a:t>-6.9</a:t>
            </a:r>
            <a:endParaRPr kumimoji="1" lang="ja-JP" altLang="en-US" sz="4000" b="1" baseline="-10000" dirty="0" smtClean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6619472" y="26879578"/>
            <a:ext cx="8290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baseline="30000" dirty="0" smtClean="0"/>
              <a:t>+0.5</a:t>
            </a:r>
            <a:endParaRPr kumimoji="1" lang="ja-JP" altLang="en-US" sz="4000" b="1" baseline="30000" dirty="0" smtClean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76629" y="29214225"/>
            <a:ext cx="8142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kumimoji="1" lang="en-US" altLang="ja-JP" sz="4800" b="1" u="sng" dirty="0" smtClean="0"/>
              <a:t>3C 35 </a:t>
            </a:r>
            <a:r>
              <a:rPr kumimoji="1" lang="ja-JP" altLang="en-US" sz="4800" b="1" u="sng" dirty="0" smtClean="0"/>
              <a:t>ローブの</a:t>
            </a:r>
            <a:r>
              <a:rPr kumimoji="1" lang="en-US" altLang="ja-JP" sz="4800" b="1" u="sng" dirty="0" err="1" smtClean="0"/>
              <a:t>Energetics</a:t>
            </a:r>
            <a:endParaRPr kumimoji="1" lang="ja-JP" altLang="en-US" sz="4800" b="1" u="sng" dirty="0"/>
          </a:p>
        </p:txBody>
      </p:sp>
      <p:sp>
        <p:nvSpPr>
          <p:cNvPr id="92" name="角丸四角形 91"/>
          <p:cNvSpPr/>
          <p:nvPr/>
        </p:nvSpPr>
        <p:spPr>
          <a:xfrm>
            <a:off x="20324563" y="15283582"/>
            <a:ext cx="7272808" cy="144016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chemeClr val="tx1"/>
                </a:solidFill>
              </a:rPr>
              <a:t>こ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れ</a:t>
            </a:r>
            <a:r>
              <a:rPr kumimoji="1" lang="ja-JP" altLang="en-US" sz="4400" b="1" dirty="0" smtClean="0">
                <a:solidFill>
                  <a:schemeClr val="tx1"/>
                </a:solidFill>
              </a:rPr>
              <a:t>までで</a:t>
            </a:r>
            <a:r>
              <a:rPr kumimoji="1" lang="en-US" altLang="ja-JP" sz="4400" b="1" dirty="0" smtClean="0">
                <a:solidFill>
                  <a:schemeClr val="tx1"/>
                </a:solidFill>
              </a:rPr>
              <a:t>X</a:t>
            </a:r>
            <a:r>
              <a:rPr kumimoji="1" lang="ja-JP" altLang="en-US" sz="4400" b="1" dirty="0" smtClean="0">
                <a:solidFill>
                  <a:schemeClr val="tx1"/>
                </a:solidFill>
              </a:rPr>
              <a:t>線表面輝度が最も小さいローブ</a:t>
            </a:r>
            <a:endParaRPr kumimoji="1" lang="en-US" altLang="ja-JP" sz="4400" b="1" dirty="0" smtClean="0">
              <a:solidFill>
                <a:schemeClr val="tx1"/>
              </a:solidFill>
            </a:endParaRPr>
          </a:p>
        </p:txBody>
      </p:sp>
      <p:pic>
        <p:nvPicPr>
          <p:cNvPr id="95" name="図 94" descr="sed_color.tif"/>
          <p:cNvPicPr>
            <a:picLocks noChangeAspect="1"/>
          </p:cNvPicPr>
          <p:nvPr/>
        </p:nvPicPr>
        <p:blipFill>
          <a:blip r:embed="rId8" cstate="print"/>
          <a:srcRect t="4991"/>
          <a:stretch>
            <a:fillRect/>
          </a:stretch>
        </p:blipFill>
        <p:spPr>
          <a:xfrm>
            <a:off x="1242443" y="31413374"/>
            <a:ext cx="7848872" cy="5746649"/>
          </a:xfrm>
          <a:prstGeom prst="rect">
            <a:avLst/>
          </a:prstGeom>
        </p:spPr>
      </p:pic>
      <p:sp>
        <p:nvSpPr>
          <p:cNvPr id="96" name="テキスト ボックス 95"/>
          <p:cNvSpPr txBox="1"/>
          <p:nvPr/>
        </p:nvSpPr>
        <p:spPr>
          <a:xfrm>
            <a:off x="1458467" y="30161943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ja-JP" altLang="en-US" sz="4000" b="1" dirty="0" smtClean="0"/>
              <a:t>ローブ成分の</a:t>
            </a:r>
            <a:endParaRPr lang="en-US" altLang="ja-JP" sz="4000" b="1" dirty="0" smtClean="0"/>
          </a:p>
          <a:p>
            <a:pPr algn="ctr"/>
            <a:r>
              <a:rPr lang="en-US" altLang="ja-JP" sz="4000" b="1" dirty="0" smtClean="0"/>
              <a:t>Spectral Energy Distribution</a:t>
            </a:r>
            <a:endParaRPr kumimoji="1" lang="ja-JP" alt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97" name="図 96" descr="ue2um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31475" y="29397150"/>
            <a:ext cx="8624803" cy="6264696"/>
          </a:xfrm>
          <a:prstGeom prst="rect">
            <a:avLst/>
          </a:prstGeom>
        </p:spPr>
      </p:pic>
      <p:pic>
        <p:nvPicPr>
          <p:cNvPr id="98" name="図 97" descr="size2ue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964523" y="29317028"/>
            <a:ext cx="8568952" cy="6344818"/>
          </a:xfrm>
          <a:prstGeom prst="rect">
            <a:avLst/>
          </a:prstGeom>
        </p:spPr>
      </p:pic>
      <p:sp>
        <p:nvSpPr>
          <p:cNvPr id="99" name="テキスト ボックス 98"/>
          <p:cNvSpPr txBox="1"/>
          <p:nvPr/>
        </p:nvSpPr>
        <p:spPr>
          <a:xfrm>
            <a:off x="10685464" y="2860506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ja-JP" altLang="en-US" sz="4000" b="1" dirty="0" smtClean="0"/>
              <a:t>電波銀河ローブの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lang="en-US" altLang="ja-JP" sz="4000" b="1" baseline="-10000" dirty="0" smtClean="0">
                <a:solidFill>
                  <a:srgbClr val="FFFF00"/>
                </a:solidFill>
              </a:rPr>
              <a:t>e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-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lang="en-US" altLang="ja-JP" sz="4000" b="1" baseline="-10000" dirty="0" smtClean="0">
                <a:solidFill>
                  <a:srgbClr val="FFFF00"/>
                </a:solidFill>
              </a:rPr>
              <a:t>m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関係</a:t>
            </a:r>
            <a:endParaRPr lang="en-US" altLang="ja-JP" sz="4000" b="1" dirty="0" smtClean="0">
              <a:solidFill>
                <a:srgbClr val="FFFF00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19604483" y="285452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ja-JP" altLang="en-US" sz="4000" b="1" dirty="0" smtClean="0"/>
              <a:t>サイズ</a:t>
            </a:r>
            <a:r>
              <a:rPr lang="en-US" altLang="ja-JP" sz="4000" b="1" i="1" dirty="0" smtClean="0"/>
              <a:t>D</a:t>
            </a:r>
            <a:r>
              <a:rPr lang="ja-JP" altLang="en-US" sz="4000" b="1" dirty="0" smtClean="0"/>
              <a:t>と</a:t>
            </a:r>
            <a:r>
              <a:rPr lang="en-US" altLang="ja-JP" sz="4000" b="1" i="1" dirty="0" smtClean="0"/>
              <a:t>U</a:t>
            </a:r>
            <a:r>
              <a:rPr lang="en-US" altLang="ja-JP" sz="4000" b="1" baseline="-10000" dirty="0" smtClean="0"/>
              <a:t>e</a:t>
            </a:r>
            <a:r>
              <a:rPr lang="ja-JP" altLang="en-US" sz="4000" b="1" dirty="0" smtClean="0"/>
              <a:t>の関係</a:t>
            </a:r>
            <a:endParaRPr lang="en-US" altLang="ja-JP" sz="4000" b="1" dirty="0" smtClean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898627" y="31701406"/>
            <a:ext cx="1008609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3200" b="1" u="sng" dirty="0" smtClean="0">
                <a:solidFill>
                  <a:schemeClr val="tx2">
                    <a:lumMod val="50000"/>
                  </a:schemeClr>
                </a:solidFill>
              </a:rPr>
              <a:t>電波</a:t>
            </a:r>
            <a:endParaRPr kumimoji="1" lang="ja-JP" altLang="en-US" sz="3200" b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7132428" y="31629398"/>
            <a:ext cx="87876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kumimoji="1" lang="ja-JP" altLang="en-US" sz="3200" b="1" u="sng" dirty="0" smtClean="0">
                <a:solidFill>
                  <a:schemeClr val="tx2">
                    <a:lumMod val="50000"/>
                  </a:schemeClr>
                </a:solidFill>
              </a:rPr>
              <a:t>線</a:t>
            </a:r>
          </a:p>
        </p:txBody>
      </p:sp>
      <p:cxnSp>
        <p:nvCxnSpPr>
          <p:cNvPr id="104" name="直線矢印コネクタ 103"/>
          <p:cNvCxnSpPr/>
          <p:nvPr/>
        </p:nvCxnSpPr>
        <p:spPr>
          <a:xfrm rot="5400000">
            <a:off x="3654711" y="33104768"/>
            <a:ext cx="504056" cy="158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 rot="5400000">
            <a:off x="2717813" y="33103974"/>
            <a:ext cx="504056" cy="158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 rot="5400000">
            <a:off x="7543937" y="33104768"/>
            <a:ext cx="504056" cy="158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3546699" y="32381416"/>
            <a:ext cx="71526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2">
                    <a:lumMod val="50000"/>
                  </a:schemeClr>
                </a:solidFill>
              </a:rPr>
              <a:t>GHz</a:t>
            </a:r>
            <a:endParaRPr kumimoji="1" lang="ja-JP" altLang="en-US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2539692" y="32391869"/>
            <a:ext cx="100700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2">
                    <a:lumMod val="50000"/>
                  </a:schemeClr>
                </a:solidFill>
              </a:rPr>
              <a:t>10MHz</a:t>
            </a:r>
            <a:endParaRPr kumimoji="1" lang="ja-JP" altLang="en-US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7213413" y="32349478"/>
            <a:ext cx="79778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en-US" altLang="ja-JP" sz="2000" b="1" dirty="0" err="1" smtClean="0">
                <a:solidFill>
                  <a:schemeClr val="tx2">
                    <a:lumMod val="50000"/>
                  </a:schemeClr>
                </a:solidFill>
              </a:rPr>
              <a:t>keV</a:t>
            </a:r>
            <a:endParaRPr kumimoji="1" lang="ja-JP" altLang="en-US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026419" y="3725124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/>
              <a:t>シンクロトロン電波の光子指数</a:t>
            </a:r>
            <a:r>
              <a:rPr lang="en-US" altLang="ja-JP" sz="4000" b="1" dirty="0" smtClean="0">
                <a:latin typeface="Symbol" pitchFamily="18" charset="2"/>
              </a:rPr>
              <a:t>G</a:t>
            </a:r>
            <a:r>
              <a:rPr lang="en-US" altLang="ja-JP" sz="4000" b="1" baseline="-10000" dirty="0" smtClean="0"/>
              <a:t>R</a:t>
            </a:r>
            <a:r>
              <a:rPr lang="en-US" altLang="ja-JP" sz="4000" b="1" dirty="0" smtClean="0"/>
              <a:t> = 1.7 </a:t>
            </a:r>
            <a:r>
              <a:rPr lang="en-US" altLang="ja-JP" sz="2400" b="1" dirty="0" smtClean="0"/>
              <a:t>(</a:t>
            </a:r>
            <a:r>
              <a:rPr lang="en-US" altLang="ja-JP" sz="2400" b="1" dirty="0" err="1" smtClean="0"/>
              <a:t>Orru</a:t>
            </a:r>
            <a:r>
              <a:rPr lang="en-US" altLang="ja-JP" sz="2400" b="1" dirty="0" smtClean="0"/>
              <a:t> et al. 2010)</a:t>
            </a:r>
            <a:r>
              <a:rPr lang="ja-JP" altLang="en-US" sz="4000" b="1" dirty="0" smtClean="0"/>
              <a:t>と</a:t>
            </a:r>
            <a:r>
              <a:rPr lang="en-US" altLang="ja-JP" sz="4000" b="1" dirty="0" smtClean="0"/>
              <a:t>X</a:t>
            </a:r>
            <a:r>
              <a:rPr lang="ja-JP" altLang="en-US" sz="4000" b="1" dirty="0" smtClean="0"/>
              <a:t>線の光子指数</a:t>
            </a:r>
            <a:r>
              <a:rPr lang="en-US" altLang="ja-JP" sz="4000" b="1" dirty="0" smtClean="0">
                <a:latin typeface="Symbol" pitchFamily="18" charset="2"/>
              </a:rPr>
              <a:t>G</a:t>
            </a:r>
            <a:r>
              <a:rPr lang="en-US" altLang="ja-JP" sz="4000" b="1" baseline="-10000" dirty="0" smtClean="0"/>
              <a:t>X</a:t>
            </a:r>
            <a:r>
              <a:rPr lang="en-US" altLang="ja-JP" sz="4000" b="1" dirty="0" smtClean="0"/>
              <a:t>=1.4+0.5-0.9</a:t>
            </a:r>
            <a:r>
              <a:rPr lang="ja-JP" altLang="en-US" sz="4000" b="1" dirty="0" smtClean="0"/>
              <a:t>は、誤差内で一致</a:t>
            </a:r>
            <a:endParaRPr kumimoji="1" lang="ja-JP" altLang="en-US" sz="4000" b="1" dirty="0" smtClean="0"/>
          </a:p>
        </p:txBody>
      </p:sp>
      <p:sp>
        <p:nvSpPr>
          <p:cNvPr id="112" name="右矢印 111"/>
          <p:cNvSpPr/>
          <p:nvPr/>
        </p:nvSpPr>
        <p:spPr>
          <a:xfrm>
            <a:off x="1909584" y="39262246"/>
            <a:ext cx="720080" cy="648072"/>
          </a:xfrm>
          <a:prstGeom prst="right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 rot="19079092">
            <a:off x="3288548" y="34963243"/>
            <a:ext cx="1842171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sz="4000" b="1" baseline="-100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altLang="ja-JP" sz="4000" b="1" dirty="0" smtClean="0">
                <a:solidFill>
                  <a:schemeClr val="tx2">
                    <a:lumMod val="50000"/>
                  </a:schemeClr>
                </a:solidFill>
              </a:rPr>
              <a:t> = 1.7</a:t>
            </a:r>
            <a:endParaRPr kumimoji="1" lang="ja-JP" altLang="en-US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773680" y="39190238"/>
            <a:ext cx="5813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FF00"/>
                </a:solidFill>
              </a:rPr>
              <a:t>IC X</a:t>
            </a:r>
            <a:r>
              <a:rPr kumimoji="1" lang="ja-JP" altLang="en-US" sz="4000" b="1" dirty="0" smtClean="0">
                <a:solidFill>
                  <a:srgbClr val="FFFF00"/>
                </a:solidFill>
              </a:rPr>
              <a:t>線</a:t>
            </a:r>
            <a:r>
              <a:rPr kumimoji="1" lang="ja-JP" altLang="en-US" sz="4000" b="1" dirty="0" smtClean="0"/>
              <a:t>と考えて問題ない</a:t>
            </a:r>
          </a:p>
        </p:txBody>
      </p:sp>
      <p:sp>
        <p:nvSpPr>
          <p:cNvPr id="115" name="右矢印 114"/>
          <p:cNvSpPr/>
          <p:nvPr/>
        </p:nvSpPr>
        <p:spPr>
          <a:xfrm>
            <a:off x="1909584" y="40126342"/>
            <a:ext cx="720080" cy="648072"/>
          </a:xfrm>
          <a:prstGeom prst="right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773680" y="40138536"/>
            <a:ext cx="3772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i="1" dirty="0" smtClean="0"/>
              <a:t>U</a:t>
            </a:r>
            <a:r>
              <a:rPr kumimoji="1" lang="en-US" altLang="ja-JP" sz="4000" b="1" baseline="-10000" dirty="0" smtClean="0"/>
              <a:t>e</a:t>
            </a:r>
            <a:r>
              <a:rPr kumimoji="1" lang="en-US" altLang="ja-JP" sz="4000" b="1" dirty="0" smtClean="0"/>
              <a:t>, </a:t>
            </a:r>
            <a:r>
              <a:rPr kumimoji="1" lang="en-US" altLang="ja-JP" sz="4000" b="1" i="1" dirty="0" smtClean="0"/>
              <a:t>U</a:t>
            </a:r>
            <a:r>
              <a:rPr kumimoji="1" lang="en-US" altLang="ja-JP" sz="4000" b="1" baseline="-10000" dirty="0" smtClean="0"/>
              <a:t>m</a:t>
            </a:r>
            <a:r>
              <a:rPr kumimoji="1" lang="ja-JP" altLang="en-US" sz="4000" b="1" dirty="0" smtClean="0"/>
              <a:t>がわかる</a:t>
            </a:r>
          </a:p>
        </p:txBody>
      </p:sp>
      <p:grpSp>
        <p:nvGrpSpPr>
          <p:cNvPr id="134" name="グループ化 133"/>
          <p:cNvGrpSpPr/>
          <p:nvPr/>
        </p:nvGrpSpPr>
        <p:grpSpPr>
          <a:xfrm>
            <a:off x="6931075" y="28893094"/>
            <a:ext cx="3528392" cy="11665296"/>
            <a:chOff x="6931075" y="30549278"/>
            <a:chExt cx="2808312" cy="9721080"/>
          </a:xfrm>
        </p:grpSpPr>
        <p:cxnSp>
          <p:nvCxnSpPr>
            <p:cNvPr id="127" name="直線コネクタ 126"/>
            <p:cNvCxnSpPr/>
            <p:nvPr/>
          </p:nvCxnSpPr>
          <p:spPr>
            <a:xfrm>
              <a:off x="6931075" y="40270358"/>
              <a:ext cx="2088232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rot="5400000" flipH="1" flipV="1">
              <a:off x="4158767" y="35409818"/>
              <a:ext cx="9721080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矢印コネクタ 132"/>
            <p:cNvCxnSpPr/>
            <p:nvPr/>
          </p:nvCxnSpPr>
          <p:spPr>
            <a:xfrm>
              <a:off x="9019307" y="30549278"/>
              <a:ext cx="720080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テキスト ボックス 134"/>
          <p:cNvSpPr txBox="1"/>
          <p:nvPr/>
        </p:nvSpPr>
        <p:spPr>
          <a:xfrm>
            <a:off x="10387459" y="35159531"/>
            <a:ext cx="875259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</a:rPr>
              <a:t>U</a:t>
            </a:r>
            <a:r>
              <a:rPr lang="en-US" altLang="ja-JP" sz="3600" b="1" baseline="-10000" dirty="0" smtClean="0">
                <a:solidFill>
                  <a:srgbClr val="002060"/>
                </a:solidFill>
              </a:rPr>
              <a:t>e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[ergs cm</a:t>
            </a:r>
            <a:r>
              <a:rPr lang="en-US" altLang="ja-JP" sz="3600" b="1" baseline="30000" dirty="0" smtClean="0">
                <a:solidFill>
                  <a:srgbClr val="002060"/>
                </a:solidFill>
              </a:rPr>
              <a:t>-3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]</a:t>
            </a:r>
            <a:endParaRPr kumimoji="1" lang="ja-JP" alt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rot="16200000">
            <a:off x="7660258" y="32062317"/>
            <a:ext cx="59766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</a:rPr>
              <a:t>U</a:t>
            </a:r>
            <a:r>
              <a:rPr lang="en-US" altLang="ja-JP" sz="3600" b="1" baseline="-10000" dirty="0" smtClean="0">
                <a:solidFill>
                  <a:srgbClr val="002060"/>
                </a:solidFill>
              </a:rPr>
              <a:t>m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[ergs cm</a:t>
            </a:r>
            <a:r>
              <a:rPr lang="en-US" altLang="ja-JP" sz="3600" b="1" baseline="30000" dirty="0" smtClean="0">
                <a:solidFill>
                  <a:srgbClr val="002060"/>
                </a:solidFill>
              </a:rPr>
              <a:t>-3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]</a:t>
            </a:r>
            <a:endParaRPr kumimoji="1" lang="ja-JP" alt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 rot="16200000">
            <a:off x="17157081" y="31990308"/>
            <a:ext cx="59766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</a:rPr>
              <a:t>U</a:t>
            </a:r>
            <a:r>
              <a:rPr lang="en-US" altLang="ja-JP" sz="3600" b="1" baseline="-10000" dirty="0" smtClean="0">
                <a:solidFill>
                  <a:srgbClr val="002060"/>
                </a:solidFill>
              </a:rPr>
              <a:t>e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[ergs cm</a:t>
            </a:r>
            <a:r>
              <a:rPr lang="en-US" altLang="ja-JP" sz="3600" b="1" baseline="30000" dirty="0" smtClean="0">
                <a:solidFill>
                  <a:srgbClr val="002060"/>
                </a:solidFill>
              </a:rPr>
              <a:t>-3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]</a:t>
            </a:r>
            <a:endParaRPr kumimoji="1" lang="ja-JP" alt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19820507" y="35301806"/>
            <a:ext cx="868058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srgbClr val="002060"/>
                </a:solidFill>
              </a:rPr>
              <a:t>Size </a:t>
            </a:r>
            <a:r>
              <a:rPr lang="en-US" altLang="ja-JP" sz="3600" b="1" i="1" dirty="0" smtClean="0">
                <a:solidFill>
                  <a:srgbClr val="002060"/>
                </a:solidFill>
              </a:rPr>
              <a:t>D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[</a:t>
            </a:r>
            <a:r>
              <a:rPr lang="en-US" altLang="ja-JP" sz="3600" b="1" dirty="0" err="1" smtClean="0">
                <a:solidFill>
                  <a:srgbClr val="002060"/>
                </a:solidFill>
              </a:rPr>
              <a:t>kpc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]</a:t>
            </a:r>
            <a:endParaRPr kumimoji="1" lang="ja-JP" alt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10531475" y="35884254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4000" b="1" dirty="0" smtClean="0"/>
              <a:t>これまでで</a:t>
            </a:r>
            <a:r>
              <a:rPr kumimoji="1" lang="ja-JP" altLang="en-US" sz="4000" b="1" dirty="0" smtClean="0">
                <a:solidFill>
                  <a:srgbClr val="FFFF00"/>
                </a:solidFill>
              </a:rPr>
              <a:t>最も</a:t>
            </a:r>
            <a:r>
              <a:rPr kumimoji="1"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kumimoji="1" lang="en-US" altLang="ja-JP" sz="4000" b="1" baseline="-10000" dirty="0" smtClean="0">
                <a:solidFill>
                  <a:srgbClr val="FFFF00"/>
                </a:solidFill>
              </a:rPr>
              <a:t>e </a:t>
            </a:r>
            <a:r>
              <a:rPr kumimoji="1" lang="ja-JP" altLang="en-US" sz="4000" b="1" dirty="0" smtClean="0">
                <a:solidFill>
                  <a:srgbClr val="FFFF00"/>
                </a:solidFill>
              </a:rPr>
              <a:t>が小さい</a:t>
            </a:r>
            <a:endParaRPr kumimoji="1" lang="en-US" altLang="ja-JP" sz="40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4000" b="1" dirty="0" smtClean="0"/>
              <a:t>等分配 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lang="en-US" altLang="ja-JP" sz="4000" b="1" baseline="-10000" dirty="0" smtClean="0">
                <a:solidFill>
                  <a:srgbClr val="FFFF00"/>
                </a:solidFill>
              </a:rPr>
              <a:t>e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～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lang="en-US" altLang="ja-JP" sz="4000" b="1" baseline="-10000" dirty="0" smtClean="0">
                <a:solidFill>
                  <a:srgbClr val="FFFF00"/>
                </a:solidFill>
              </a:rPr>
              <a:t>m</a:t>
            </a:r>
            <a:r>
              <a:rPr lang="ja-JP" altLang="en-US" sz="4000" b="1" dirty="0" smtClean="0"/>
              <a:t>と矛盾</a:t>
            </a:r>
            <a:r>
              <a:rPr lang="ja-JP" altLang="en-US" sz="4000" b="1" dirty="0" smtClean="0"/>
              <a:t>なし</a:t>
            </a:r>
            <a:endParaRPr lang="en-US" altLang="ja-JP" sz="2800" b="1" dirty="0" smtClean="0"/>
          </a:p>
          <a:p>
            <a:pPr>
              <a:buFont typeface="HG明朝E" pitchFamily="17" charset="-128"/>
              <a:buChar char="⇔"/>
            </a:pPr>
            <a:r>
              <a:rPr kumimoji="1" lang="ja-JP" altLang="en-US" sz="4000" b="1" dirty="0" smtClean="0"/>
              <a:t>一般には</a:t>
            </a:r>
            <a:r>
              <a:rPr lang="ja-JP" altLang="en-US" sz="4000" b="1" dirty="0" smtClean="0"/>
              <a:t>電子優勢</a:t>
            </a:r>
            <a:r>
              <a:rPr kumimoji="1" lang="en-US" altLang="ja-JP" sz="4000" b="1" i="1" dirty="0" smtClean="0"/>
              <a:t>U</a:t>
            </a:r>
            <a:r>
              <a:rPr kumimoji="1" lang="en-US" altLang="ja-JP" sz="4000" b="1" baseline="-10000" dirty="0" smtClean="0"/>
              <a:t>e</a:t>
            </a:r>
            <a:r>
              <a:rPr kumimoji="1" lang="en-US" altLang="ja-JP" sz="4000" b="1" dirty="0" smtClean="0"/>
              <a:t> </a:t>
            </a:r>
            <a:r>
              <a:rPr kumimoji="1" lang="ja-JP" altLang="en-US" sz="4000" b="1" dirty="0" smtClean="0"/>
              <a:t>～</a:t>
            </a:r>
            <a:r>
              <a:rPr kumimoji="1" lang="en-US" altLang="ja-JP" sz="4000" b="1" dirty="0" smtClean="0"/>
              <a:t>10 </a:t>
            </a:r>
            <a:r>
              <a:rPr kumimoji="1" lang="en-US" altLang="ja-JP" sz="4000" b="1" i="1" dirty="0" smtClean="0"/>
              <a:t>U</a:t>
            </a:r>
            <a:r>
              <a:rPr kumimoji="1" lang="en-US" altLang="ja-JP" sz="4000" b="1" baseline="-10000" dirty="0" smtClean="0"/>
              <a:t>m</a:t>
            </a:r>
            <a:endParaRPr lang="en-US" altLang="ja-JP" sz="4000" b="1" dirty="0" smtClean="0"/>
          </a:p>
          <a:p>
            <a:pPr algn="r"/>
            <a:r>
              <a:rPr lang="en-US" altLang="ja-JP" sz="2800" b="1" dirty="0" smtClean="0"/>
              <a:t>(</a:t>
            </a:r>
            <a:r>
              <a:rPr lang="en-US" altLang="ja-JP" sz="2800" b="1" dirty="0" err="1" smtClean="0"/>
              <a:t>Isobe</a:t>
            </a:r>
            <a:r>
              <a:rPr lang="en-US" altLang="ja-JP" sz="2800" b="1" dirty="0" smtClean="0"/>
              <a:t> </a:t>
            </a:r>
            <a:r>
              <a:rPr lang="en-US" altLang="ja-JP" sz="2800" b="1" dirty="0" smtClean="0"/>
              <a:t>et al. 2009 and reference </a:t>
            </a:r>
            <a:r>
              <a:rPr lang="en-US" altLang="ja-JP" sz="2800" b="1" dirty="0" err="1" smtClean="0"/>
              <a:t>therin</a:t>
            </a:r>
            <a:r>
              <a:rPr lang="en-US" altLang="ja-JP" sz="2800" b="1" dirty="0" smtClean="0"/>
              <a:t>)</a:t>
            </a:r>
            <a:endParaRPr kumimoji="1" lang="ja-JP" altLang="en-US" sz="2800" b="1" baseline="-10000" dirty="0" smtClean="0"/>
          </a:p>
        </p:txBody>
      </p:sp>
      <p:sp>
        <p:nvSpPr>
          <p:cNvPr id="141" name="テキスト ボックス 140"/>
          <p:cNvSpPr txBox="1"/>
          <p:nvPr/>
        </p:nvSpPr>
        <p:spPr>
          <a:xfrm rot="19680000">
            <a:off x="11862313" y="31874333"/>
            <a:ext cx="328391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2060"/>
                </a:solidFill>
              </a:rPr>
              <a:t>等分配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3600" b="1" i="1" dirty="0" smtClean="0">
                <a:solidFill>
                  <a:srgbClr val="002060"/>
                </a:solidFill>
              </a:rPr>
              <a:t>U</a:t>
            </a:r>
            <a:r>
              <a:rPr lang="en-US" altLang="ja-JP" sz="3600" b="1" baseline="-10000" dirty="0" smtClean="0">
                <a:solidFill>
                  <a:srgbClr val="002060"/>
                </a:solidFill>
              </a:rPr>
              <a:t>e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= </a:t>
            </a:r>
            <a:r>
              <a:rPr lang="en-US" altLang="ja-JP" sz="3600" b="1" i="1" dirty="0" smtClean="0">
                <a:solidFill>
                  <a:srgbClr val="002060"/>
                </a:solidFill>
              </a:rPr>
              <a:t>U</a:t>
            </a:r>
            <a:r>
              <a:rPr lang="en-US" altLang="ja-JP" sz="3600" b="1" baseline="-10000" dirty="0" smtClean="0">
                <a:solidFill>
                  <a:srgbClr val="002060"/>
                </a:solidFill>
              </a:rPr>
              <a:t>m</a:t>
            </a:r>
            <a:endParaRPr kumimoji="1" lang="ja-JP" altLang="en-US" sz="3600" b="1" baseline="-10000" dirty="0" smtClean="0">
              <a:solidFill>
                <a:srgbClr val="002060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 rot="19680000">
            <a:off x="14601651" y="33411740"/>
            <a:ext cx="270522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3600" b="1" i="1" dirty="0" smtClean="0">
                <a:solidFill>
                  <a:srgbClr val="002060"/>
                </a:solidFill>
              </a:rPr>
              <a:t>U</a:t>
            </a:r>
            <a:r>
              <a:rPr lang="en-US" altLang="ja-JP" sz="3600" b="1" baseline="-10000" dirty="0" smtClean="0">
                <a:solidFill>
                  <a:srgbClr val="002060"/>
                </a:solidFill>
              </a:rPr>
              <a:t>e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= 100 </a:t>
            </a:r>
            <a:r>
              <a:rPr lang="en-US" altLang="ja-JP" sz="3600" b="1" i="1" dirty="0" smtClean="0">
                <a:solidFill>
                  <a:srgbClr val="002060"/>
                </a:solidFill>
              </a:rPr>
              <a:t>U</a:t>
            </a:r>
            <a:r>
              <a:rPr lang="en-US" altLang="ja-JP" sz="3600" b="1" baseline="-10000" dirty="0" smtClean="0">
                <a:solidFill>
                  <a:srgbClr val="002060"/>
                </a:solidFill>
              </a:rPr>
              <a:t>m</a:t>
            </a:r>
            <a:endParaRPr kumimoji="1" lang="ja-JP" altLang="en-US" sz="3600" b="1" baseline="-10000" dirty="0" smtClean="0">
              <a:solidFill>
                <a:srgbClr val="002060"/>
              </a:solidFill>
            </a:endParaRPr>
          </a:p>
        </p:txBody>
      </p:sp>
      <p:cxnSp>
        <p:nvCxnSpPr>
          <p:cNvPr id="144" name="直線コネクタ 143"/>
          <p:cNvCxnSpPr/>
          <p:nvPr/>
        </p:nvCxnSpPr>
        <p:spPr>
          <a:xfrm>
            <a:off x="21260667" y="30045222"/>
            <a:ext cx="7272808" cy="4464496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 rot="1848321">
            <a:off x="25623599" y="31874803"/>
            <a:ext cx="2481257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一般のローブ</a:t>
            </a:r>
            <a:endParaRPr kumimoji="1" lang="en-US" altLang="ja-JP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ja-JP" sz="3600" b="1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altLang="ja-JP" sz="3600" b="1" baseline="-100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altLang="ja-JP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ja-JP" altLang="en-US" sz="3600" b="1" dirty="0" smtClean="0">
                <a:solidFill>
                  <a:schemeClr val="tx2">
                    <a:lumMod val="50000"/>
                  </a:schemeClr>
                </a:solidFill>
              </a:rPr>
              <a:t>∝ </a:t>
            </a:r>
            <a:r>
              <a:rPr lang="en-US" altLang="ja-JP" sz="3600" b="1" i="1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altLang="ja-JP" sz="3600" b="1" baseline="30000" dirty="0" smtClean="0">
                <a:solidFill>
                  <a:schemeClr val="tx2">
                    <a:lumMod val="50000"/>
                  </a:schemeClr>
                </a:solidFill>
              </a:rPr>
              <a:t>-2.1</a:t>
            </a:r>
            <a:endParaRPr lang="ja-JP" altLang="en-US" sz="3600" b="1" baseline="30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19820507" y="36038723"/>
            <a:ext cx="99371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ジェットが</a:t>
            </a:r>
            <a:r>
              <a:rPr lang="en-US" altLang="ja-JP" sz="4000" b="1" dirty="0" smtClean="0"/>
              <a:t>Active</a:t>
            </a:r>
            <a:r>
              <a:rPr lang="ja-JP" altLang="en-US" sz="4000" b="1" dirty="0" smtClean="0"/>
              <a:t>な期間</a:t>
            </a:r>
            <a:endParaRPr lang="en-US" altLang="ja-JP" sz="4000" b="1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600" b="1" dirty="0" smtClean="0"/>
              <a:t>サイズ</a:t>
            </a:r>
            <a:r>
              <a:rPr lang="en-US" altLang="ja-JP" sz="3600" b="1" i="1" dirty="0" smtClean="0"/>
              <a:t>D</a:t>
            </a:r>
            <a:r>
              <a:rPr lang="ja-JP" altLang="en-US" sz="3600" b="1" dirty="0" smtClean="0"/>
              <a:t>∝</a:t>
            </a:r>
            <a:r>
              <a:rPr lang="en-US" altLang="ja-JP" sz="3600" b="1" dirty="0" smtClean="0">
                <a:latin typeface="Symbol" pitchFamily="18" charset="2"/>
              </a:rPr>
              <a:t>t</a:t>
            </a:r>
            <a:r>
              <a:rPr lang="en-US" altLang="ja-JP" sz="3600" b="1" dirty="0" smtClean="0"/>
              <a:t> </a:t>
            </a:r>
            <a:r>
              <a:rPr lang="en-US" altLang="ja-JP" sz="2000" b="1" dirty="0" smtClean="0"/>
              <a:t>(Nagai 2008)</a:t>
            </a:r>
            <a:r>
              <a:rPr lang="ja-JP" altLang="en-US" sz="3600" b="1" dirty="0" smtClean="0"/>
              <a:t>⇒ 体積 </a:t>
            </a:r>
            <a:r>
              <a:rPr lang="en-US" altLang="ja-JP" sz="3600" b="1" i="1" dirty="0" smtClean="0"/>
              <a:t>V</a:t>
            </a:r>
            <a:r>
              <a:rPr lang="en-US" altLang="ja-JP" sz="3600" b="1" dirty="0" smtClean="0"/>
              <a:t> </a:t>
            </a:r>
            <a:r>
              <a:rPr lang="ja-JP" altLang="en-US" sz="3600" b="1" dirty="0" smtClean="0"/>
              <a:t>∝</a:t>
            </a:r>
            <a:r>
              <a:rPr lang="en-US" altLang="ja-JP" sz="3600" b="1" dirty="0" smtClean="0">
                <a:latin typeface="Symbol" pitchFamily="18" charset="2"/>
              </a:rPr>
              <a:t>t</a:t>
            </a:r>
            <a:r>
              <a:rPr lang="en-US" altLang="ja-JP" sz="3600" b="1" baseline="30000" dirty="0" smtClean="0"/>
              <a:t>3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3600" b="1" dirty="0" smtClean="0"/>
              <a:t>ジェットからローブへの全エネルギー </a:t>
            </a:r>
            <a:r>
              <a:rPr lang="en-US" altLang="ja-JP" sz="3600" b="1" i="1" dirty="0" smtClean="0"/>
              <a:t>E</a:t>
            </a:r>
            <a:r>
              <a:rPr lang="en-US" altLang="ja-JP" sz="3600" b="1" dirty="0" smtClean="0"/>
              <a:t> </a:t>
            </a:r>
            <a:r>
              <a:rPr lang="ja-JP" altLang="en-US" sz="3600" b="1" dirty="0" smtClean="0"/>
              <a:t>∝</a:t>
            </a:r>
            <a:r>
              <a:rPr lang="en-US" altLang="ja-JP" sz="3600" b="1" dirty="0" smtClean="0">
                <a:latin typeface="Symbol" pitchFamily="18" charset="2"/>
              </a:rPr>
              <a:t>t</a:t>
            </a:r>
          </a:p>
          <a:p>
            <a:r>
              <a:rPr lang="ja-JP" altLang="en-US" sz="4000" b="1" dirty="0" smtClean="0"/>
              <a:t>⇒ 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lang="en-US" altLang="ja-JP" sz="4000" b="1" baseline="-10000" dirty="0" smtClean="0">
                <a:solidFill>
                  <a:srgbClr val="FFFF00"/>
                </a:solidFill>
              </a:rPr>
              <a:t>e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～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E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/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V</a:t>
            </a:r>
            <a:r>
              <a:rPr lang="en-US" altLang="ja-JP" sz="4000" b="1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∝ 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D</a:t>
            </a:r>
            <a:r>
              <a:rPr lang="en-US" altLang="ja-JP" sz="4000" b="1" baseline="30000" dirty="0" smtClean="0">
                <a:solidFill>
                  <a:srgbClr val="FFFF00"/>
                </a:solidFill>
              </a:rPr>
              <a:t>-2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4000" b="1" dirty="0" smtClean="0"/>
              <a:t>(</a:t>
            </a:r>
            <a:r>
              <a:rPr lang="en-US" altLang="ja-JP" sz="4000" b="1" dirty="0" err="1" smtClean="0"/>
              <a:t>Isobe</a:t>
            </a:r>
            <a:r>
              <a:rPr lang="en-US" altLang="ja-JP" sz="4000" b="1" dirty="0" smtClean="0"/>
              <a:t> et al. 2009)</a:t>
            </a:r>
            <a:endParaRPr lang="en-US" altLang="ja-JP" sz="4000" b="1" dirty="0" smtClean="0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10171435" y="38182126"/>
            <a:ext cx="17641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4000" b="1" dirty="0" smtClean="0">
                <a:solidFill>
                  <a:srgbClr val="FFFF00"/>
                </a:solidFill>
              </a:rPr>
              <a:t>3C 35 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ローブのエネルギー進化</a:t>
            </a:r>
            <a:endParaRPr lang="en-US" altLang="ja-JP" sz="4000" b="1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ja-JP" altLang="en-US" sz="4000" b="1" dirty="0" smtClean="0"/>
              <a:t>中心核が不活性 ⇒ジェットからローブへの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エネルギー注入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が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終了</a:t>
            </a:r>
            <a:endParaRPr lang="en-US" altLang="ja-JP" sz="4000" b="1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ja-JP" altLang="en-US" sz="4000" b="1" dirty="0" smtClean="0"/>
              <a:t>断熱膨張と放射冷却で </a:t>
            </a:r>
            <a:r>
              <a:rPr lang="en-US" altLang="ja-JP" sz="4000" b="1" i="1" dirty="0" smtClean="0">
                <a:solidFill>
                  <a:srgbClr val="FFFF00"/>
                </a:solidFill>
              </a:rPr>
              <a:t>U</a:t>
            </a:r>
            <a:r>
              <a:rPr lang="en-US" altLang="ja-JP" sz="4000" b="1" baseline="-10000" dirty="0" smtClean="0">
                <a:solidFill>
                  <a:srgbClr val="FFFF00"/>
                </a:solidFill>
              </a:rPr>
              <a:t>e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が減少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4000" b="1" dirty="0" smtClean="0"/>
              <a:t>(</a:t>
            </a:r>
            <a:r>
              <a:rPr lang="ja-JP" altLang="en-US" sz="4000" b="1" dirty="0" smtClean="0"/>
              <a:t>後は、消えゆく運命</a:t>
            </a:r>
            <a:r>
              <a:rPr lang="en-US" altLang="ja-JP" sz="4000" b="1" dirty="0" smtClean="0"/>
              <a:t>)</a:t>
            </a:r>
          </a:p>
          <a:p>
            <a:pPr lvl="1"/>
            <a:r>
              <a:rPr lang="ja-JP" altLang="en-US" sz="4000" b="1" dirty="0" smtClean="0"/>
              <a:t>⇒ 一般の傾向から</a:t>
            </a:r>
            <a:r>
              <a:rPr lang="en-US" altLang="ja-JP" sz="4000" b="1" i="1" dirty="0" smtClean="0"/>
              <a:t>U</a:t>
            </a:r>
            <a:r>
              <a:rPr lang="en-US" altLang="ja-JP" sz="4000" b="1" dirty="0" smtClean="0"/>
              <a:t>e </a:t>
            </a:r>
            <a:r>
              <a:rPr lang="ja-JP" altLang="en-US" sz="4000" b="1" dirty="0" smtClean="0"/>
              <a:t>が一桁小さい</a:t>
            </a:r>
            <a:endParaRPr lang="en-US" altLang="ja-JP" sz="4000" b="1" dirty="0" smtClean="0"/>
          </a:p>
          <a:p>
            <a:pPr lvl="1"/>
            <a:r>
              <a:rPr lang="ja-JP" altLang="en-US" sz="4000" b="1" dirty="0" smtClean="0"/>
              <a:t>⇒ かつては</a:t>
            </a:r>
            <a:r>
              <a:rPr lang="en-US" altLang="ja-JP" sz="4000" b="1" i="1" dirty="0" smtClean="0"/>
              <a:t>U</a:t>
            </a:r>
            <a:r>
              <a:rPr lang="en-US" altLang="ja-JP" sz="4000" b="1" baseline="-10000" dirty="0" smtClean="0"/>
              <a:t>e</a:t>
            </a:r>
            <a:r>
              <a:rPr lang="en-US" altLang="ja-JP" sz="4000" b="1" dirty="0" smtClean="0"/>
              <a:t> </a:t>
            </a:r>
            <a:r>
              <a:rPr lang="ja-JP" altLang="en-US" sz="4000" b="1" dirty="0" smtClean="0"/>
              <a:t>が大きく、電子優勢だったのではないか </a:t>
            </a:r>
            <a:r>
              <a:rPr lang="en-US" altLang="ja-JP" sz="4000" b="1" dirty="0" smtClean="0"/>
              <a:t>?</a:t>
            </a:r>
          </a:p>
        </p:txBody>
      </p:sp>
      <p:sp>
        <p:nvSpPr>
          <p:cNvPr id="162" name="正方形/長方形 161"/>
          <p:cNvSpPr/>
          <p:nvPr/>
        </p:nvSpPr>
        <p:spPr>
          <a:xfrm>
            <a:off x="21404683" y="33933654"/>
            <a:ext cx="288032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一般の傾向から一桁小さい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161" name="右矢印 160"/>
          <p:cNvSpPr/>
          <p:nvPr/>
        </p:nvSpPr>
        <p:spPr>
          <a:xfrm>
            <a:off x="24429019" y="33933654"/>
            <a:ext cx="1944216" cy="936104"/>
          </a:xfrm>
          <a:prstGeom prst="rightArrow">
            <a:avLst>
              <a:gd name="adj1" fmla="val 50000"/>
              <a:gd name="adj2" fmla="val 52205"/>
            </a:avLst>
          </a:prstGeom>
          <a:solidFill>
            <a:srgbClr val="FFFFFF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</a:rPr>
              <a:t>3C 35</a:t>
            </a:r>
          </a:p>
        </p:txBody>
      </p:sp>
      <p:cxnSp>
        <p:nvCxnSpPr>
          <p:cNvPr id="164" name="直線矢印コネクタ 163"/>
          <p:cNvCxnSpPr/>
          <p:nvPr/>
        </p:nvCxnSpPr>
        <p:spPr>
          <a:xfrm rot="5400000" flipH="1" flipV="1">
            <a:off x="11251555" y="35013774"/>
            <a:ext cx="1584176" cy="43204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左中かっこ 164"/>
          <p:cNvSpPr/>
          <p:nvPr/>
        </p:nvSpPr>
        <p:spPr>
          <a:xfrm>
            <a:off x="11611595" y="38830198"/>
            <a:ext cx="648072" cy="244827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" name="図 102" descr="IMGP208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419787" y="1314030"/>
            <a:ext cx="4337824" cy="3253368"/>
          </a:xfrm>
          <a:prstGeom prst="rect">
            <a:avLst/>
          </a:prstGeom>
        </p:spPr>
      </p:pic>
      <p:sp>
        <p:nvSpPr>
          <p:cNvPr id="106" name="円/楕円 105"/>
          <p:cNvSpPr/>
          <p:nvPr/>
        </p:nvSpPr>
        <p:spPr>
          <a:xfrm>
            <a:off x="26877291" y="1890094"/>
            <a:ext cx="1512168" cy="1584176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5618785" y="3466719"/>
            <a:ext cx="4066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rgbClr val="FFFF00"/>
                </a:solidFill>
              </a:rPr>
              <a:t>磯部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with Tango Dancers</a:t>
            </a:r>
          </a:p>
          <a:p>
            <a:pPr algn="ctr"/>
            <a:r>
              <a:rPr lang="en-US" altLang="ja-JP" sz="2400" b="1" dirty="0" smtClean="0">
                <a:solidFill>
                  <a:srgbClr val="FFFF00"/>
                </a:solidFill>
              </a:rPr>
              <a:t>@ </a:t>
            </a:r>
            <a:r>
              <a:rPr lang="ja-JP" altLang="en-US" sz="2400" b="1" dirty="0" smtClean="0">
                <a:solidFill>
                  <a:srgbClr val="FFFF00"/>
                </a:solidFill>
              </a:rPr>
              <a:t>ブエノスアイレス</a:t>
            </a:r>
            <a:endParaRPr kumimoji="1" lang="ja-JP" altLang="en-US" sz="2400" b="1" dirty="0" smtClean="0">
              <a:solidFill>
                <a:srgbClr val="FFFF00"/>
              </a:solidFill>
            </a:endParaRPr>
          </a:p>
        </p:txBody>
      </p:sp>
      <p:cxnSp>
        <p:nvCxnSpPr>
          <p:cNvPr id="121" name="直線矢印コネクタ 120"/>
          <p:cNvCxnSpPr/>
          <p:nvPr/>
        </p:nvCxnSpPr>
        <p:spPr>
          <a:xfrm flipV="1">
            <a:off x="24140987" y="34221686"/>
            <a:ext cx="3744416" cy="352839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>
          <a:xfrm>
            <a:off x="2452810" y="8658846"/>
            <a:ext cx="944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/>
              <a:t>ジェット</a:t>
            </a:r>
            <a:r>
              <a:rPr lang="ja-JP" altLang="en-US" sz="4000" b="1" dirty="0" smtClean="0"/>
              <a:t>の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過去の活動・進化</a:t>
            </a:r>
            <a:r>
              <a:rPr lang="ja-JP" altLang="en-US" sz="4000" b="1" dirty="0" smtClean="0"/>
              <a:t>の手掛かり</a:t>
            </a:r>
            <a:endParaRPr kumimoji="1" lang="ja-JP" alt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ペーパー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ペーパー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ペーパー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48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790</Words>
  <Application>Microsoft Office PowerPoint</Application>
  <PresentationFormat>ユーザー設定</PresentationFormat>
  <Paragraphs>113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ペーパー</vt:lpstr>
      <vt:lpstr>巨大電波銀河  3C 35 の「すざく」による観測 磯部直樹 (京都大学, n-isobe@kusastro.kyoto-u.ac.jp), Gandhi Poshak (ISAS/JAXA), 瀬田裕美, 田代信(埼玉大学)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n-isobe</dc:creator>
  <cp:lastModifiedBy>n-isobe</cp:lastModifiedBy>
  <cp:revision>19</cp:revision>
  <dcterms:created xsi:type="dcterms:W3CDTF">2010-09-04T20:55:18Z</dcterms:created>
  <dcterms:modified xsi:type="dcterms:W3CDTF">2010-09-17T21:12:02Z</dcterms:modified>
</cp:coreProperties>
</file>