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3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28" name="タイトル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cxnSp>
        <p:nvCxnSpPr>
          <p:cNvPr id="8" name="直線コネクタ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円/楕円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日付プレースホルダ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2010/9/23</a:t>
            </a:fld>
            <a:endParaRPr kumimoji="1" lang="ja-JP" altLang="en-US"/>
          </a:p>
        </p:txBody>
      </p:sp>
      <p:sp>
        <p:nvSpPr>
          <p:cNvPr id="16" name="スライド番号プレースホルダ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2010/9/23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2010/9/23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2010/9/23</a:t>
            </a:fld>
            <a:endParaRPr kumimoji="1" lang="ja-JP" altLang="en-US"/>
          </a:p>
        </p:txBody>
      </p:sp>
      <p:sp>
        <p:nvSpPr>
          <p:cNvPr id="15" name="スライド番号プレースホルダ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6" name="フッター プレースホルダ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7" name="タイトル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2010/9/23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cxnSp>
        <p:nvCxnSpPr>
          <p:cNvPr id="7" name="直線コネクタ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2010/9/23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2010/9/23</a:t>
            </a:fld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32" name="コンテンツ プレースホルダ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34" name="コンテンツ プレースホルダ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2" name="テキスト プレースホルダ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cxnSp>
        <p:nvCxnSpPr>
          <p:cNvPr id="10" name="直線コネクタ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2010/9/23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2010/9/23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コンテンツ プレースホルダ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31" name="タイトル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8" name="日付プレースホルダ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2010/9/23</a:t>
            </a:fld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8" name="日付プレースホル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2010/9/23</a:t>
            </a:fld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24" name="日付プレースホルダ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2010/9/23</a:t>
            </a:fld>
            <a:endParaRPr kumimoji="1" lang="ja-JP" altLang="en-US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22" name="スライド番号プレースホルダ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5" name="タイトル プレースホルダ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1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sz="3200" b="1" dirty="0" smtClean="0"/>
              <a:t>磯部 直樹</a:t>
            </a:r>
            <a:r>
              <a:rPr kumimoji="1" lang="en-US" altLang="ja-JP" sz="2000" b="1" dirty="0" smtClean="0"/>
              <a:t>(</a:t>
            </a:r>
            <a:r>
              <a:rPr kumimoji="1" lang="ja-JP" altLang="en-US" sz="2000" b="1" dirty="0" smtClean="0"/>
              <a:t>京都大学</a:t>
            </a:r>
            <a:r>
              <a:rPr kumimoji="1" lang="en-US" altLang="ja-JP" sz="2000" b="1" dirty="0" smtClean="0"/>
              <a:t>, n-isobe@kusastro.kyoto-u.ac.jp)</a:t>
            </a:r>
          </a:p>
          <a:p>
            <a:r>
              <a:rPr kumimoji="1" lang="en-US" altLang="ja-JP" sz="2000" b="1" dirty="0" err="1" smtClean="0"/>
              <a:t>Poshak</a:t>
            </a:r>
            <a:r>
              <a:rPr kumimoji="1" lang="en-US" altLang="ja-JP" sz="2000" b="1" dirty="0" smtClean="0"/>
              <a:t> Gandhi(ISAS/JAXA), </a:t>
            </a:r>
            <a:r>
              <a:rPr kumimoji="1" lang="ja-JP" altLang="en-US" sz="2000" b="1" dirty="0" smtClean="0"/>
              <a:t>瀬田 裕美</a:t>
            </a:r>
            <a:r>
              <a:rPr kumimoji="1" lang="en-US" altLang="ja-JP" sz="2000" b="1" dirty="0" smtClean="0"/>
              <a:t>, </a:t>
            </a:r>
            <a:r>
              <a:rPr kumimoji="1" lang="ja-JP" altLang="en-US" sz="2000" b="1" dirty="0" smtClean="0"/>
              <a:t>田代 信</a:t>
            </a:r>
            <a:r>
              <a:rPr kumimoji="1" lang="en-US" altLang="ja-JP" sz="2000" b="1" dirty="0" smtClean="0"/>
              <a:t>(</a:t>
            </a:r>
            <a:r>
              <a:rPr kumimoji="1" lang="ja-JP" altLang="en-US" sz="2000" b="1" dirty="0" smtClean="0"/>
              <a:t>埼玉大学</a:t>
            </a:r>
            <a:r>
              <a:rPr kumimoji="1" lang="en-US" altLang="ja-JP" sz="2000" b="1" dirty="0" smtClean="0"/>
              <a:t>)</a:t>
            </a:r>
            <a:endParaRPr kumimoji="1" lang="ja-JP" altLang="en-US" sz="2000" b="1" dirty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ja-JP" altLang="en-US" sz="4800" b="1" dirty="0" smtClean="0"/>
              <a:t>巨大電波銀河  </a:t>
            </a:r>
            <a:r>
              <a:rPr lang="en-US" altLang="ja-JP" sz="4800" b="1" dirty="0" smtClean="0">
                <a:solidFill>
                  <a:srgbClr val="FFFF00"/>
                </a:solidFill>
              </a:rPr>
              <a:t>3C 35 </a:t>
            </a:r>
            <a:r>
              <a:rPr lang="ja-JP" altLang="en-US" sz="4800" b="1" dirty="0" smtClean="0"/>
              <a:t>の</a:t>
            </a:r>
            <a:r>
              <a:rPr lang="en-US" altLang="ja-JP" sz="4800" b="1" dirty="0" smtClean="0"/>
              <a:t/>
            </a:r>
            <a:br>
              <a:rPr lang="en-US" altLang="ja-JP" sz="4800" b="1" dirty="0" smtClean="0"/>
            </a:br>
            <a:r>
              <a:rPr lang="ja-JP" altLang="en-US" sz="4800" b="1" dirty="0" smtClean="0"/>
              <a:t>「すざく」による観測</a:t>
            </a:r>
            <a:endParaRPr kumimoji="1" lang="ja-JP" altLang="en-US" sz="4800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142780" y="5733256"/>
            <a:ext cx="4605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err="1" smtClean="0"/>
              <a:t>Isobe</a:t>
            </a:r>
            <a:r>
              <a:rPr kumimoji="1" lang="en-US" altLang="ja-JP" sz="2800" b="1" dirty="0" smtClean="0"/>
              <a:t> et al. </a:t>
            </a:r>
            <a:r>
              <a:rPr kumimoji="1" lang="en-US" altLang="ja-JP" sz="2800" b="1" dirty="0" err="1" smtClean="0"/>
              <a:t>ApJ</a:t>
            </a:r>
            <a:r>
              <a:rPr kumimoji="1" lang="en-US" altLang="ja-JP" sz="2800" b="1" dirty="0" smtClean="0"/>
              <a:t> Submitted </a:t>
            </a:r>
            <a:endParaRPr kumimoji="1" lang="ja-JP" altLang="en-US" sz="2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u="sng" dirty="0" smtClean="0"/>
              <a:t>巨大電波銀河 </a:t>
            </a:r>
            <a:r>
              <a:rPr kumimoji="1" lang="en-US" altLang="ja-JP" b="1" u="sng" dirty="0" smtClean="0"/>
              <a:t>3C 35</a:t>
            </a:r>
            <a:endParaRPr kumimoji="1" lang="ja-JP" altLang="en-US" b="1" u="sng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385192" y="1524000"/>
            <a:ext cx="4186808" cy="4572000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b="1" dirty="0" smtClean="0">
                <a:solidFill>
                  <a:srgbClr val="FFFF00"/>
                </a:solidFill>
              </a:rPr>
              <a:t>巨大</a:t>
            </a:r>
            <a:r>
              <a:rPr kumimoji="1" lang="ja-JP" altLang="en-US" b="1" dirty="0" smtClean="0"/>
              <a:t>電波銀河</a:t>
            </a:r>
            <a:endParaRPr kumimoji="1" lang="en-US" altLang="ja-JP" b="1" dirty="0" smtClean="0"/>
          </a:p>
          <a:p>
            <a:pPr lvl="1"/>
            <a:r>
              <a:rPr lang="ja-JP" altLang="en-US" b="1" dirty="0" smtClean="0"/>
              <a:t>大きさ</a:t>
            </a:r>
            <a:r>
              <a:rPr lang="en-US" altLang="ja-JP" b="1" i="1" dirty="0" smtClean="0"/>
              <a:t>D</a:t>
            </a:r>
            <a:r>
              <a:rPr lang="ja-JP" altLang="en-US" b="1" dirty="0" smtClean="0"/>
              <a:t>≳</a:t>
            </a:r>
            <a:r>
              <a:rPr lang="en-US" altLang="ja-JP" b="1" dirty="0" smtClean="0"/>
              <a:t>1 </a:t>
            </a:r>
            <a:r>
              <a:rPr lang="en-US" altLang="ja-JP" b="1" dirty="0" err="1" smtClean="0"/>
              <a:t>Mpc</a:t>
            </a:r>
            <a:endParaRPr lang="en-US" altLang="ja-JP" b="1" dirty="0" smtClean="0"/>
          </a:p>
          <a:p>
            <a:pPr lvl="1"/>
            <a:r>
              <a:rPr kumimoji="1" lang="ja-JP" altLang="en-US" b="1" dirty="0" smtClean="0"/>
              <a:t>比較的古い </a:t>
            </a:r>
            <a:r>
              <a:rPr lang="en-US" altLang="ja-JP" b="1" dirty="0" smtClean="0">
                <a:latin typeface="Symbol" pitchFamily="18" charset="2"/>
              </a:rPr>
              <a:t>t</a:t>
            </a:r>
            <a:r>
              <a:rPr lang="en-US" altLang="ja-JP" b="1" dirty="0" smtClean="0"/>
              <a:t> &gt; 100 </a:t>
            </a:r>
            <a:r>
              <a:rPr lang="en-US" altLang="ja-JP" b="1" dirty="0" err="1" smtClean="0"/>
              <a:t>Myr</a:t>
            </a:r>
            <a:r>
              <a:rPr lang="ja-JP" altLang="en-US" b="1" dirty="0" smtClean="0"/>
              <a:t> </a:t>
            </a:r>
            <a:r>
              <a:rPr lang="en-US" altLang="ja-JP" sz="1800" b="1" dirty="0" smtClean="0"/>
              <a:t>(</a:t>
            </a:r>
            <a:r>
              <a:rPr lang="en-US" altLang="ja-JP" sz="1800" b="1" dirty="0" err="1" smtClean="0"/>
              <a:t>Schienmakers</a:t>
            </a:r>
            <a:r>
              <a:rPr lang="en-US" altLang="ja-JP" sz="1800" b="1" dirty="0" smtClean="0"/>
              <a:t> et al. 2000)</a:t>
            </a:r>
          </a:p>
          <a:p>
            <a:r>
              <a:rPr kumimoji="1" lang="ja-JP" altLang="en-US" b="1" dirty="0" smtClean="0">
                <a:solidFill>
                  <a:srgbClr val="FFFF00"/>
                </a:solidFill>
              </a:rPr>
              <a:t>進化した</a:t>
            </a:r>
            <a:r>
              <a:rPr kumimoji="1" lang="ja-JP" altLang="en-US" b="1" dirty="0" smtClean="0"/>
              <a:t>電波銀河・ジェットの</a:t>
            </a:r>
            <a:r>
              <a:rPr kumimoji="1" lang="ja-JP" altLang="en-US" b="1" dirty="0" smtClean="0">
                <a:solidFill>
                  <a:srgbClr val="FFFF00"/>
                </a:solidFill>
              </a:rPr>
              <a:t>エネルギー状態</a:t>
            </a:r>
            <a:r>
              <a:rPr kumimoji="1" lang="ja-JP" altLang="en-US" b="1" dirty="0" smtClean="0"/>
              <a:t>を探る</a:t>
            </a:r>
            <a:endParaRPr kumimoji="1" lang="en-US" altLang="ja-JP" b="1" dirty="0" smtClean="0"/>
          </a:p>
          <a:p>
            <a:pPr lvl="1"/>
            <a:r>
              <a:rPr lang="ja-JP" altLang="en-US" b="1" dirty="0" smtClean="0"/>
              <a:t>ジェットの総エネルギー</a:t>
            </a:r>
            <a:endParaRPr kumimoji="1" lang="en-US" altLang="ja-JP" b="1" dirty="0" smtClean="0"/>
          </a:p>
          <a:p>
            <a:r>
              <a:rPr lang="ja-JP" altLang="en-US" b="1" dirty="0" smtClean="0"/>
              <a:t>電波銀河</a:t>
            </a:r>
            <a:r>
              <a:rPr kumimoji="1" lang="ja-JP" altLang="en-US" b="1" dirty="0" smtClean="0">
                <a:solidFill>
                  <a:srgbClr val="FFFF00"/>
                </a:solidFill>
              </a:rPr>
              <a:t>ローブ</a:t>
            </a:r>
            <a:endParaRPr kumimoji="1" lang="en-US" altLang="ja-JP" b="1" dirty="0" smtClean="0">
              <a:solidFill>
                <a:srgbClr val="FFFF00"/>
              </a:solidFill>
            </a:endParaRPr>
          </a:p>
          <a:p>
            <a:pPr lvl="1"/>
            <a:r>
              <a:rPr lang="ja-JP" altLang="en-US" b="1" dirty="0" smtClean="0"/>
              <a:t>ジェットの</a:t>
            </a:r>
            <a:r>
              <a:rPr lang="ja-JP" altLang="en-US" b="1" dirty="0" smtClean="0">
                <a:solidFill>
                  <a:srgbClr val="FFFF00"/>
                </a:solidFill>
              </a:rPr>
              <a:t>エネルギー貯蔵庫</a:t>
            </a:r>
            <a:endParaRPr kumimoji="1" lang="en-US" altLang="ja-JP" b="1" dirty="0" smtClean="0">
              <a:solidFill>
                <a:srgbClr val="FFFF00"/>
              </a:solidFill>
            </a:endParaRPr>
          </a:p>
          <a:p>
            <a:pPr lvl="1"/>
            <a:r>
              <a:rPr lang="ja-JP" altLang="en-US" b="1" dirty="0" smtClean="0"/>
              <a:t>電波 </a:t>
            </a:r>
            <a:r>
              <a:rPr lang="en-US" altLang="ja-JP" b="1" dirty="0" smtClean="0"/>
              <a:t>: </a:t>
            </a:r>
            <a:r>
              <a:rPr lang="ja-JP" altLang="en-US" b="1" dirty="0" smtClean="0"/>
              <a:t>シンクロトロン</a:t>
            </a:r>
            <a:endParaRPr lang="en-US" altLang="ja-JP" b="1" dirty="0" smtClean="0"/>
          </a:p>
          <a:p>
            <a:pPr lvl="2"/>
            <a:r>
              <a:rPr lang="en-US" altLang="ja-JP" b="1" i="1" dirty="0" smtClean="0"/>
              <a:t>F</a:t>
            </a:r>
            <a:r>
              <a:rPr lang="en-US" altLang="ja-JP" b="1" baseline="-10000" dirty="0" smtClean="0"/>
              <a:t>R</a:t>
            </a:r>
            <a:r>
              <a:rPr lang="en-US" altLang="ja-JP" b="1" dirty="0" smtClean="0"/>
              <a:t> </a:t>
            </a:r>
            <a:r>
              <a:rPr lang="ja-JP" altLang="en-US" b="1" dirty="0" smtClean="0"/>
              <a:t>∝ </a:t>
            </a:r>
            <a:r>
              <a:rPr lang="en-US" altLang="ja-JP" b="1" i="1" dirty="0" smtClean="0"/>
              <a:t>U</a:t>
            </a:r>
            <a:r>
              <a:rPr lang="ja-JP" altLang="en-US" b="1" baseline="-10000" dirty="0" smtClean="0"/>
              <a:t>電子</a:t>
            </a:r>
            <a:r>
              <a:rPr lang="ja-JP" altLang="en-US" b="1" dirty="0" smtClean="0"/>
              <a:t> </a:t>
            </a:r>
            <a:r>
              <a:rPr lang="en-US" altLang="ja-JP" b="1" i="1" dirty="0" smtClean="0"/>
              <a:t>U</a:t>
            </a:r>
            <a:r>
              <a:rPr lang="ja-JP" altLang="en-US" b="1" baseline="-10000" dirty="0" smtClean="0"/>
              <a:t>磁場</a:t>
            </a:r>
            <a:endParaRPr lang="en-US" altLang="ja-JP" b="1" baseline="-10000" dirty="0" smtClean="0"/>
          </a:p>
          <a:p>
            <a:pPr lvl="1"/>
            <a:r>
              <a:rPr kumimoji="1" lang="en-US" altLang="ja-JP" b="1" dirty="0" smtClean="0"/>
              <a:t>X</a:t>
            </a:r>
            <a:r>
              <a:rPr kumimoji="1" lang="ja-JP" altLang="en-US" b="1" dirty="0" smtClean="0"/>
              <a:t>線 </a:t>
            </a:r>
            <a:r>
              <a:rPr kumimoji="1" lang="en-US" altLang="ja-JP" b="1" dirty="0" smtClean="0"/>
              <a:t>: </a:t>
            </a:r>
            <a:r>
              <a:rPr kumimoji="1" lang="ja-JP" altLang="en-US" b="1" dirty="0" smtClean="0"/>
              <a:t>逆コンプトン散乱</a:t>
            </a:r>
            <a:endParaRPr kumimoji="1" lang="en-US" altLang="ja-JP" b="1" dirty="0" smtClean="0"/>
          </a:p>
          <a:p>
            <a:pPr lvl="2"/>
            <a:r>
              <a:rPr lang="en-US" altLang="ja-JP" b="1" i="1" dirty="0" smtClean="0"/>
              <a:t>F</a:t>
            </a:r>
            <a:r>
              <a:rPr lang="en-US" altLang="ja-JP" b="1" baseline="-10000" dirty="0" smtClean="0"/>
              <a:t>X</a:t>
            </a:r>
            <a:r>
              <a:rPr lang="en-US" altLang="ja-JP" b="1" dirty="0" smtClean="0"/>
              <a:t> </a:t>
            </a:r>
            <a:r>
              <a:rPr lang="ja-JP" altLang="en-US" b="1" dirty="0" smtClean="0"/>
              <a:t>∝ </a:t>
            </a:r>
            <a:r>
              <a:rPr lang="en-US" altLang="ja-JP" b="1" i="1" dirty="0" smtClean="0"/>
              <a:t>U</a:t>
            </a:r>
            <a:r>
              <a:rPr lang="ja-JP" altLang="en-US" b="1" baseline="-10000" dirty="0" smtClean="0"/>
              <a:t>電子</a:t>
            </a:r>
            <a:r>
              <a:rPr lang="ja-JP" altLang="en-US" b="1" dirty="0" smtClean="0"/>
              <a:t> </a:t>
            </a:r>
            <a:r>
              <a:rPr lang="en-US" altLang="ja-JP" b="1" i="1" dirty="0" smtClean="0"/>
              <a:t>U</a:t>
            </a:r>
            <a:r>
              <a:rPr lang="en-US" altLang="ja-JP" b="1" baseline="-10000" dirty="0" smtClean="0"/>
              <a:t>CMB</a:t>
            </a:r>
          </a:p>
          <a:p>
            <a:endParaRPr kumimoji="1" lang="ja-JP" altLang="en-US" b="1" dirty="0"/>
          </a:p>
        </p:txBody>
      </p:sp>
      <p:pic>
        <p:nvPicPr>
          <p:cNvPr id="6" name="コンテンツ プレースホルダ 5" descr="3C35_1.4GHz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962050"/>
            <a:ext cx="4059238" cy="405923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436096" y="1484784"/>
            <a:ext cx="2501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3C 35 </a:t>
            </a:r>
            <a:r>
              <a:rPr kumimoji="1" lang="ja-JP" altLang="en-US" sz="2400" b="1" dirty="0" smtClean="0"/>
              <a:t>の電波画像</a:t>
            </a:r>
            <a:endParaRPr kumimoji="1" lang="ja-JP" altLang="en-US" sz="24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62747" y="2051556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u="sng" dirty="0" smtClean="0"/>
              <a:t>1.4 GHz</a:t>
            </a:r>
            <a:endParaRPr kumimoji="1" lang="ja-JP" altLang="en-US" b="1" u="sng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258567" y="2926685"/>
            <a:ext cx="130555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b="1" dirty="0" smtClean="0">
                <a:solidFill>
                  <a:srgbClr val="FFFF00"/>
                </a:solidFill>
              </a:rPr>
              <a:t>約</a:t>
            </a:r>
            <a:r>
              <a:rPr kumimoji="1" lang="en-US" altLang="ja-JP" b="1" dirty="0" smtClean="0">
                <a:solidFill>
                  <a:srgbClr val="FFFF00"/>
                </a:solidFill>
              </a:rPr>
              <a:t>950 </a:t>
            </a:r>
            <a:r>
              <a:rPr kumimoji="1" lang="en-US" altLang="ja-JP" b="1" dirty="0" err="1" smtClean="0">
                <a:solidFill>
                  <a:srgbClr val="FFFF00"/>
                </a:solidFill>
              </a:rPr>
              <a:t>kpc</a:t>
            </a:r>
            <a:endParaRPr kumimoji="1" lang="en-US" altLang="ja-JP" b="1" dirty="0" smtClean="0">
              <a:solidFill>
                <a:srgbClr val="FFFF00"/>
              </a:solidFill>
            </a:endParaRPr>
          </a:p>
          <a:p>
            <a:r>
              <a:rPr lang="en-US" altLang="ja-JP" b="1" dirty="0" smtClean="0">
                <a:solidFill>
                  <a:srgbClr val="FFFF00"/>
                </a:solidFill>
              </a:rPr>
              <a:t>(12.5 </a:t>
            </a:r>
            <a:r>
              <a:rPr lang="ja-JP" altLang="en-US" b="1" dirty="0" smtClean="0">
                <a:solidFill>
                  <a:srgbClr val="FFFF00"/>
                </a:solidFill>
              </a:rPr>
              <a:t>分角</a:t>
            </a:r>
            <a:r>
              <a:rPr lang="en-US" altLang="ja-JP" b="1" dirty="0" smtClean="0">
                <a:solidFill>
                  <a:srgbClr val="FFFF00"/>
                </a:solidFill>
              </a:rPr>
              <a:t>)</a:t>
            </a:r>
            <a:endParaRPr kumimoji="1" lang="ja-JP" altLang="en-US" b="1" dirty="0">
              <a:solidFill>
                <a:srgbClr val="FFFF00"/>
              </a:solidFill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 rot="16200000" flipH="1">
            <a:off x="6012160" y="3501008"/>
            <a:ext cx="2520280" cy="648072"/>
          </a:xfrm>
          <a:prstGeom prst="straightConnector1">
            <a:avLst/>
          </a:prstGeom>
          <a:ln w="38100">
            <a:solidFill>
              <a:srgbClr val="FFFF00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左中かっこ 11"/>
          <p:cNvSpPr/>
          <p:nvPr/>
        </p:nvSpPr>
        <p:spPr>
          <a:xfrm rot="20761764">
            <a:off x="5802191" y="4116096"/>
            <a:ext cx="432048" cy="1296144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846965" y="4859868"/>
            <a:ext cx="8771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ローブ</a:t>
            </a:r>
            <a:endParaRPr kumimoji="1" lang="ja-JP" altLang="en-US" b="1" dirty="0"/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5580112" y="3140968"/>
            <a:ext cx="936104" cy="7920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4774957" y="2843644"/>
            <a:ext cx="8771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b="1" dirty="0" smtClean="0"/>
              <a:t>中心核</a:t>
            </a:r>
            <a:endParaRPr kumimoji="1" lang="ja-JP" altLang="en-US" b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614704" y="6021288"/>
            <a:ext cx="4119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/>
              <a:t> </a:t>
            </a:r>
            <a:r>
              <a:rPr lang="en-US" altLang="ja-JP" sz="2000" b="1" i="1" dirty="0" smtClean="0"/>
              <a:t>z</a:t>
            </a:r>
            <a:r>
              <a:rPr lang="en-US" altLang="ja-JP" sz="2000" b="1" dirty="0" smtClean="0"/>
              <a:t> = 0.067, </a:t>
            </a:r>
            <a:r>
              <a:rPr lang="en-US" altLang="ja-JP" sz="2000" b="1" dirty="0" smtClean="0">
                <a:latin typeface="Symbol" pitchFamily="18" charset="2"/>
              </a:rPr>
              <a:t>t</a:t>
            </a:r>
            <a:r>
              <a:rPr lang="en-US" altLang="ja-JP" sz="2000" b="1" dirty="0" smtClean="0"/>
              <a:t> = 143 </a:t>
            </a:r>
            <a:r>
              <a:rPr lang="en-US" altLang="ja-JP" sz="2000" b="1" dirty="0" err="1" smtClean="0"/>
              <a:t>Myr</a:t>
            </a:r>
            <a:r>
              <a:rPr lang="en-US" altLang="ja-JP" sz="2000" b="1" dirty="0" smtClean="0"/>
              <a:t> </a:t>
            </a:r>
            <a:r>
              <a:rPr lang="en-US" altLang="ja-JP" sz="1400" b="1" dirty="0" smtClean="0"/>
              <a:t>(</a:t>
            </a:r>
            <a:r>
              <a:rPr lang="en-US" altLang="ja-JP" sz="1400" b="1" dirty="0" err="1" smtClean="0"/>
              <a:t>Orru</a:t>
            </a:r>
            <a:r>
              <a:rPr lang="en-US" altLang="ja-JP" sz="1400" b="1" dirty="0" smtClean="0"/>
              <a:t> et al.</a:t>
            </a:r>
            <a:r>
              <a:rPr lang="ja-JP" altLang="en-US" sz="1400" b="1" dirty="0" smtClean="0"/>
              <a:t> </a:t>
            </a:r>
            <a:r>
              <a:rPr lang="en-US" altLang="ja-JP" sz="1400" b="1" dirty="0" smtClean="0"/>
              <a:t>2010)</a:t>
            </a:r>
            <a:endParaRPr kumimoji="1" lang="ja-JP" altLang="en-US" sz="1400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763688" y="6093296"/>
            <a:ext cx="24593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 smtClean="0"/>
              <a:t>宇宙マイクロ波背景放射</a:t>
            </a:r>
            <a:endParaRPr kumimoji="1" lang="ja-JP" altLang="en-US" sz="1600" b="1" dirty="0"/>
          </a:p>
        </p:txBody>
      </p:sp>
      <p:cxnSp>
        <p:nvCxnSpPr>
          <p:cNvPr id="21" name="直線矢印コネクタ 20"/>
          <p:cNvCxnSpPr/>
          <p:nvPr/>
        </p:nvCxnSpPr>
        <p:spPr>
          <a:xfrm rot="5400000" flipH="1" flipV="1">
            <a:off x="2843808" y="5949280"/>
            <a:ext cx="288032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u="sng" dirty="0" smtClean="0"/>
              <a:t>3C 35</a:t>
            </a:r>
            <a:r>
              <a:rPr lang="ja-JP" altLang="en-US" b="1" u="sng" dirty="0" smtClean="0"/>
              <a:t> </a:t>
            </a:r>
            <a:r>
              <a:rPr kumimoji="1" lang="ja-JP" altLang="en-US" b="1" u="sng" dirty="0" smtClean="0"/>
              <a:t>の「すざく」による観測</a:t>
            </a:r>
            <a:endParaRPr kumimoji="1" lang="ja-JP" altLang="en-US" b="1" u="sng" dirty="0"/>
          </a:p>
        </p:txBody>
      </p:sp>
      <p:pic>
        <p:nvPicPr>
          <p:cNvPr id="5" name="コンテンツ プレースホルダ 4" descr="xis_hard2_Radio_sm30_blu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1216" y="1412776"/>
            <a:ext cx="3826768" cy="4225662"/>
          </a:xfrm>
          <a:prstGeom prst="rect">
            <a:avLst/>
          </a:prstGeom>
        </p:spPr>
      </p:pic>
      <p:pic>
        <p:nvPicPr>
          <p:cNvPr id="6" name="コンテンツ プレースホルダ 5" descr="model2_Galabs.t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752020" y="1532982"/>
            <a:ext cx="3816424" cy="4176464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606237" y="1240884"/>
            <a:ext cx="3998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NXB</a:t>
            </a:r>
            <a:r>
              <a:rPr kumimoji="1" lang="ja-JP" altLang="en-US" sz="2000" b="1" dirty="0" smtClean="0"/>
              <a:t>を差し引いた</a:t>
            </a:r>
            <a:r>
              <a:rPr kumimoji="1" lang="en-US" altLang="ja-JP" sz="2000" b="1" dirty="0" smtClean="0"/>
              <a:t>X</a:t>
            </a:r>
            <a:r>
              <a:rPr kumimoji="1" lang="ja-JP" altLang="en-US" sz="2000" b="1" dirty="0" smtClean="0"/>
              <a:t>線スペクトル</a:t>
            </a:r>
            <a:endParaRPr kumimoji="1" lang="ja-JP" altLang="en-US" sz="20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99592" y="4630326"/>
            <a:ext cx="1861407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solidFill>
                  <a:srgbClr val="0000FF"/>
                </a:solidFill>
              </a:rPr>
              <a:t>青 </a:t>
            </a:r>
            <a:r>
              <a:rPr lang="en-US" altLang="ja-JP" b="1" dirty="0" smtClean="0">
                <a:solidFill>
                  <a:srgbClr val="0000FF"/>
                </a:solidFill>
              </a:rPr>
              <a:t>: </a:t>
            </a:r>
            <a:r>
              <a:rPr kumimoji="1" lang="ja-JP" altLang="en-US" b="1" dirty="0" smtClean="0">
                <a:solidFill>
                  <a:srgbClr val="0000FF"/>
                </a:solidFill>
              </a:rPr>
              <a:t> </a:t>
            </a:r>
            <a:r>
              <a:rPr kumimoji="1" lang="en-US" altLang="ja-JP" b="1" dirty="0" smtClean="0">
                <a:solidFill>
                  <a:srgbClr val="0000FF"/>
                </a:solidFill>
              </a:rPr>
              <a:t>2 – 5.5 </a:t>
            </a:r>
            <a:r>
              <a:rPr kumimoji="1" lang="en-US" altLang="ja-JP" b="1" dirty="0" err="1" smtClean="0">
                <a:solidFill>
                  <a:srgbClr val="0000FF"/>
                </a:solidFill>
              </a:rPr>
              <a:t>keV</a:t>
            </a:r>
            <a:endParaRPr kumimoji="1" lang="en-US" altLang="ja-JP" b="1" dirty="0" smtClean="0">
              <a:solidFill>
                <a:srgbClr val="0000FF"/>
              </a:solidFill>
            </a:endParaRPr>
          </a:p>
          <a:p>
            <a:r>
              <a:rPr lang="ja-JP" altLang="en-US" b="1" dirty="0" smtClean="0">
                <a:solidFill>
                  <a:schemeClr val="bg1"/>
                </a:solidFill>
              </a:rPr>
              <a:t>等高線 </a:t>
            </a:r>
            <a:r>
              <a:rPr lang="en-US" altLang="ja-JP" b="1" dirty="0" smtClean="0">
                <a:solidFill>
                  <a:schemeClr val="bg1"/>
                </a:solidFill>
              </a:rPr>
              <a:t>: 1.4 GHz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 rot="20856294">
            <a:off x="2127002" y="2386266"/>
            <a:ext cx="792088" cy="2129305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>
            <a:off x="3131840" y="3406190"/>
            <a:ext cx="1512168" cy="432048"/>
          </a:xfrm>
          <a:prstGeom prst="right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44007" y="5601434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/>
              <a:t>ローブからの</a:t>
            </a:r>
            <a:r>
              <a:rPr kumimoji="1" lang="en-US" altLang="ja-JP" sz="2000" b="1" dirty="0" smtClean="0"/>
              <a:t>X</a:t>
            </a:r>
            <a:r>
              <a:rPr kumimoji="1" lang="ja-JP" altLang="en-US" sz="2000" b="1" dirty="0" smtClean="0"/>
              <a:t>線成分を検出</a:t>
            </a:r>
            <a:endParaRPr kumimoji="1" lang="en-US" altLang="ja-JP" sz="2000" b="1" dirty="0" smtClean="0"/>
          </a:p>
          <a:p>
            <a:pPr lvl="1">
              <a:buFont typeface="Arial" pitchFamily="34" charset="0"/>
              <a:buChar char="•"/>
            </a:pPr>
            <a:r>
              <a:rPr lang="ja-JP" altLang="en-US" sz="2000" b="1" dirty="0" smtClean="0"/>
              <a:t>表面輝度がこれまでで</a:t>
            </a:r>
            <a:r>
              <a:rPr kumimoji="1" lang="ja-JP" altLang="en-US" sz="2000" b="1" dirty="0" smtClean="0"/>
              <a:t>最小</a:t>
            </a:r>
            <a:endParaRPr kumimoji="1" lang="en-US" altLang="ja-JP" sz="2000" b="1" dirty="0" smtClean="0"/>
          </a:p>
          <a:p>
            <a:pPr lvl="1">
              <a:buFont typeface="Arial" pitchFamily="34" charset="0"/>
              <a:buChar char="•"/>
            </a:pPr>
            <a:r>
              <a:rPr lang="en-US" altLang="ja-JP" sz="2000" b="1" dirty="0" smtClean="0"/>
              <a:t>8.6 </a:t>
            </a:r>
            <a:r>
              <a:rPr lang="en-US" altLang="ja-JP" sz="2000" b="1" dirty="0" err="1" smtClean="0"/>
              <a:t>nJy</a:t>
            </a:r>
            <a:r>
              <a:rPr lang="en-US" altLang="ja-JP" sz="2000" b="1" dirty="0" smtClean="0"/>
              <a:t> @ 1 </a:t>
            </a:r>
            <a:r>
              <a:rPr lang="en-US" altLang="ja-JP" sz="2000" b="1" dirty="0" err="1" smtClean="0"/>
              <a:t>keV</a:t>
            </a:r>
            <a:endParaRPr kumimoji="1" lang="ja-JP" altLang="en-US" sz="2000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11560" y="5733256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/>
              <a:t>中心核は不活発</a:t>
            </a:r>
            <a:endParaRPr kumimoji="1" lang="en-US" altLang="ja-JP" sz="2000" b="1" dirty="0" smtClean="0"/>
          </a:p>
          <a:p>
            <a:pPr lvl="1">
              <a:buFont typeface="Arial" pitchFamily="34" charset="0"/>
              <a:buChar char="•"/>
            </a:pPr>
            <a:r>
              <a:rPr lang="en-US" altLang="ja-JP" sz="2000" b="1" i="1" dirty="0" smtClean="0"/>
              <a:t>L</a:t>
            </a:r>
            <a:r>
              <a:rPr lang="en-US" altLang="ja-JP" sz="2000" b="1" baseline="-10000" dirty="0" smtClean="0"/>
              <a:t>0.5-10 </a:t>
            </a:r>
            <a:r>
              <a:rPr lang="en-US" altLang="ja-JP" sz="2000" b="1" baseline="-10000" dirty="0" err="1" smtClean="0"/>
              <a:t>keV</a:t>
            </a:r>
            <a:r>
              <a:rPr lang="en-US" altLang="ja-JP" sz="2000" b="1" baseline="-10000" dirty="0" smtClean="0"/>
              <a:t> </a:t>
            </a:r>
            <a:r>
              <a:rPr lang="en-US" altLang="ja-JP" sz="2000" b="1" dirty="0" smtClean="0"/>
              <a:t>&lt; 10</a:t>
            </a:r>
            <a:r>
              <a:rPr lang="en-US" altLang="ja-JP" sz="2000" b="1" baseline="30000" dirty="0" smtClean="0"/>
              <a:t>41</a:t>
            </a:r>
            <a:r>
              <a:rPr lang="en-US" altLang="ja-JP" sz="2000" b="1" dirty="0" smtClean="0"/>
              <a:t> ergs s</a:t>
            </a:r>
            <a:r>
              <a:rPr lang="en-US" altLang="ja-JP" sz="2000" b="1" baseline="30000" dirty="0" smtClean="0"/>
              <a:t>-1</a:t>
            </a:r>
            <a:endParaRPr kumimoji="1" lang="ja-JP" altLang="en-US" sz="2000" b="1" baseline="30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b="1" u="sng" dirty="0" smtClean="0"/>
              <a:t>3C 35 </a:t>
            </a:r>
            <a:r>
              <a:rPr lang="ja-JP" altLang="en-US" b="1" u="sng" dirty="0" smtClean="0"/>
              <a:t>ローブの</a:t>
            </a:r>
            <a:r>
              <a:rPr lang="en-US" altLang="ja-JP" b="1" u="sng" dirty="0" err="1" smtClean="0"/>
              <a:t>Energetics</a:t>
            </a:r>
            <a:endParaRPr kumimoji="1" lang="ja-JP" altLang="en-US" b="1" u="sng" dirty="0"/>
          </a:p>
        </p:txBody>
      </p:sp>
      <p:pic>
        <p:nvPicPr>
          <p:cNvPr id="5" name="コンテンツ プレースホルダ 4" descr="ue2um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0754" y="1841140"/>
            <a:ext cx="4059238" cy="2948461"/>
          </a:xfrm>
          <a:prstGeom prst="rect">
            <a:avLst/>
          </a:prstGeom>
        </p:spPr>
      </p:pic>
      <p:pic>
        <p:nvPicPr>
          <p:cNvPr id="6" name="コンテンツ プレースホルダ 5" descr="size2ue.t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89226" y="1844824"/>
            <a:ext cx="4059238" cy="3005633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95536" y="4573577"/>
            <a:ext cx="410445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i="1" dirty="0" smtClean="0">
                <a:solidFill>
                  <a:srgbClr val="002060"/>
                </a:solidFill>
              </a:rPr>
              <a:t>U</a:t>
            </a:r>
            <a:r>
              <a:rPr kumimoji="1" lang="ja-JP" altLang="en-US" b="1" baseline="-10000" dirty="0" smtClean="0">
                <a:solidFill>
                  <a:srgbClr val="002060"/>
                </a:solidFill>
              </a:rPr>
              <a:t>電子</a:t>
            </a:r>
            <a:r>
              <a:rPr kumimoji="1" lang="ja-JP" altLang="en-US" b="1" dirty="0" smtClean="0">
                <a:solidFill>
                  <a:srgbClr val="002060"/>
                </a:solidFill>
              </a:rPr>
              <a:t> </a:t>
            </a:r>
            <a:r>
              <a:rPr kumimoji="1" lang="en-US" altLang="ja-JP" b="1" dirty="0" smtClean="0">
                <a:solidFill>
                  <a:srgbClr val="002060"/>
                </a:solidFill>
              </a:rPr>
              <a:t>[ergs cm</a:t>
            </a:r>
            <a:r>
              <a:rPr kumimoji="1" lang="en-US" altLang="ja-JP" b="1" baseline="30000" dirty="0" smtClean="0">
                <a:solidFill>
                  <a:srgbClr val="002060"/>
                </a:solidFill>
              </a:rPr>
              <a:t>-3</a:t>
            </a:r>
            <a:r>
              <a:rPr kumimoji="1" lang="en-US" altLang="ja-JP" b="1" dirty="0" smtClean="0">
                <a:solidFill>
                  <a:srgbClr val="002060"/>
                </a:solidFill>
              </a:rPr>
              <a:t>]</a:t>
            </a:r>
            <a:endParaRPr kumimoji="1" lang="ja-JP" altLang="en-US" b="1" dirty="0">
              <a:solidFill>
                <a:srgbClr val="00206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 rot="16200000">
            <a:off x="-1049270" y="3200779"/>
            <a:ext cx="309634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i="1" dirty="0" smtClean="0">
                <a:solidFill>
                  <a:srgbClr val="002060"/>
                </a:solidFill>
              </a:rPr>
              <a:t>U</a:t>
            </a:r>
            <a:r>
              <a:rPr lang="ja-JP" altLang="en-US" b="1" baseline="-10000" dirty="0" smtClean="0">
                <a:solidFill>
                  <a:srgbClr val="002060"/>
                </a:solidFill>
              </a:rPr>
              <a:t>磁場</a:t>
            </a:r>
            <a:r>
              <a:rPr kumimoji="1" lang="ja-JP" altLang="en-US" b="1" dirty="0" smtClean="0">
                <a:solidFill>
                  <a:srgbClr val="002060"/>
                </a:solidFill>
              </a:rPr>
              <a:t> </a:t>
            </a:r>
            <a:r>
              <a:rPr kumimoji="1" lang="en-US" altLang="ja-JP" b="1" dirty="0" smtClean="0">
                <a:solidFill>
                  <a:srgbClr val="002060"/>
                </a:solidFill>
              </a:rPr>
              <a:t>[ergs cm</a:t>
            </a:r>
            <a:r>
              <a:rPr kumimoji="1" lang="en-US" altLang="ja-JP" b="1" baseline="30000" dirty="0" smtClean="0">
                <a:solidFill>
                  <a:srgbClr val="002060"/>
                </a:solidFill>
              </a:rPr>
              <a:t>-3</a:t>
            </a:r>
            <a:r>
              <a:rPr kumimoji="1" lang="en-US" altLang="ja-JP" b="1" dirty="0" smtClean="0">
                <a:solidFill>
                  <a:srgbClr val="002060"/>
                </a:solidFill>
              </a:rPr>
              <a:t>]</a:t>
            </a:r>
            <a:endParaRPr kumimoji="1" lang="ja-JP" altLang="en-US" b="1" dirty="0">
              <a:solidFill>
                <a:srgbClr val="00206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44008" y="4643844"/>
            <a:ext cx="410445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 smtClean="0">
                <a:solidFill>
                  <a:srgbClr val="002060"/>
                </a:solidFill>
              </a:rPr>
              <a:t>大きさ</a:t>
            </a:r>
            <a:r>
              <a:rPr lang="ja-JP" altLang="en-US" b="1" i="1" dirty="0" smtClean="0">
                <a:solidFill>
                  <a:srgbClr val="002060"/>
                </a:solidFill>
              </a:rPr>
              <a:t> </a:t>
            </a:r>
            <a:r>
              <a:rPr kumimoji="1" lang="en-US" altLang="ja-JP" b="1" i="1" dirty="0" smtClean="0">
                <a:solidFill>
                  <a:srgbClr val="002060"/>
                </a:solidFill>
              </a:rPr>
              <a:t>D</a:t>
            </a:r>
            <a:r>
              <a:rPr kumimoji="1" lang="ja-JP" altLang="en-US" b="1" dirty="0" smtClean="0">
                <a:solidFill>
                  <a:srgbClr val="002060"/>
                </a:solidFill>
              </a:rPr>
              <a:t> </a:t>
            </a:r>
            <a:r>
              <a:rPr kumimoji="1" lang="en-US" altLang="ja-JP" b="1" dirty="0" smtClean="0">
                <a:solidFill>
                  <a:srgbClr val="002060"/>
                </a:solidFill>
              </a:rPr>
              <a:t>[</a:t>
            </a:r>
            <a:r>
              <a:rPr kumimoji="1" lang="en-US" altLang="ja-JP" b="1" dirty="0" err="1" smtClean="0">
                <a:solidFill>
                  <a:srgbClr val="002060"/>
                </a:solidFill>
              </a:rPr>
              <a:t>kpc</a:t>
            </a:r>
            <a:r>
              <a:rPr kumimoji="1" lang="en-US" altLang="ja-JP" b="1" dirty="0" smtClean="0">
                <a:solidFill>
                  <a:srgbClr val="002060"/>
                </a:solidFill>
              </a:rPr>
              <a:t>]</a:t>
            </a:r>
            <a:endParaRPr kumimoji="1" lang="ja-JP" altLang="en-US" b="1" dirty="0">
              <a:solidFill>
                <a:srgbClr val="00206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 rot="16200000">
            <a:off x="3163198" y="3244334"/>
            <a:ext cx="316835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i="1" dirty="0" smtClean="0">
                <a:solidFill>
                  <a:srgbClr val="002060"/>
                </a:solidFill>
              </a:rPr>
              <a:t>U</a:t>
            </a:r>
            <a:r>
              <a:rPr lang="ja-JP" altLang="en-US" b="1" baseline="-10000" dirty="0" smtClean="0">
                <a:solidFill>
                  <a:srgbClr val="002060"/>
                </a:solidFill>
              </a:rPr>
              <a:t>電子</a:t>
            </a:r>
            <a:r>
              <a:rPr kumimoji="1" lang="ja-JP" altLang="en-US" b="1" dirty="0" smtClean="0">
                <a:solidFill>
                  <a:srgbClr val="002060"/>
                </a:solidFill>
              </a:rPr>
              <a:t> </a:t>
            </a:r>
            <a:r>
              <a:rPr kumimoji="1" lang="en-US" altLang="ja-JP" b="1" dirty="0" smtClean="0">
                <a:solidFill>
                  <a:srgbClr val="002060"/>
                </a:solidFill>
              </a:rPr>
              <a:t>[ergs cm</a:t>
            </a:r>
            <a:r>
              <a:rPr kumimoji="1" lang="en-US" altLang="ja-JP" b="1" baseline="30000" dirty="0" smtClean="0">
                <a:solidFill>
                  <a:srgbClr val="002060"/>
                </a:solidFill>
              </a:rPr>
              <a:t>-3</a:t>
            </a:r>
            <a:r>
              <a:rPr kumimoji="1" lang="en-US" altLang="ja-JP" b="1" dirty="0" smtClean="0">
                <a:solidFill>
                  <a:srgbClr val="002060"/>
                </a:solidFill>
              </a:rPr>
              <a:t>]</a:t>
            </a:r>
            <a:endParaRPr kumimoji="1" lang="ja-JP" altLang="en-US" b="1" dirty="0">
              <a:solidFill>
                <a:srgbClr val="00206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1520" y="5077633"/>
            <a:ext cx="41857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3C 35 </a:t>
            </a:r>
            <a:r>
              <a:rPr kumimoji="1" lang="ja-JP" altLang="en-US" sz="2000" b="1" dirty="0" smtClean="0"/>
              <a:t>のローブは</a:t>
            </a:r>
            <a:endParaRPr kumimoji="1" lang="en-US" altLang="ja-JP" sz="2000" b="1" dirty="0" smtClean="0"/>
          </a:p>
          <a:p>
            <a:pPr lvl="1">
              <a:buFont typeface="Arial" pitchFamily="34" charset="0"/>
              <a:buChar char="•"/>
            </a:pPr>
            <a:r>
              <a:rPr lang="en-US" altLang="ja-JP" sz="2000" b="1" i="1" dirty="0" smtClean="0"/>
              <a:t>U</a:t>
            </a:r>
            <a:r>
              <a:rPr lang="ja-JP" altLang="en-US" sz="2000" b="1" baseline="-10000" dirty="0" smtClean="0"/>
              <a:t>電子</a:t>
            </a:r>
            <a:r>
              <a:rPr lang="ja-JP" altLang="en-US" sz="2000" b="1" dirty="0" smtClean="0"/>
              <a:t>がこれまでで最低</a:t>
            </a:r>
            <a:endParaRPr kumimoji="1" lang="en-US" altLang="ja-JP" sz="2000" b="1" dirty="0" smtClean="0"/>
          </a:p>
          <a:p>
            <a:pPr lvl="1">
              <a:buFont typeface="Arial" pitchFamily="34" charset="0"/>
              <a:buChar char="•"/>
            </a:pPr>
            <a:r>
              <a:rPr kumimoji="1" lang="ja-JP" altLang="en-US" sz="2000" b="1" dirty="0" smtClean="0">
                <a:solidFill>
                  <a:srgbClr val="FFFF00"/>
                </a:solidFill>
              </a:rPr>
              <a:t>等分配</a:t>
            </a:r>
            <a:r>
              <a:rPr kumimoji="1" lang="ja-JP" altLang="en-US" sz="2000" b="1" dirty="0" smtClean="0"/>
              <a:t>と矛盾なし </a:t>
            </a:r>
            <a:r>
              <a:rPr lang="en-US" altLang="ja-JP" sz="2000" b="1" i="1" dirty="0" smtClean="0"/>
              <a:t>U</a:t>
            </a:r>
            <a:r>
              <a:rPr lang="ja-JP" altLang="en-US" sz="2000" b="1" baseline="-10000" dirty="0" smtClean="0"/>
              <a:t>電子</a:t>
            </a:r>
            <a:r>
              <a:rPr lang="ja-JP" altLang="en-US" sz="2000" b="1" dirty="0" smtClean="0"/>
              <a:t> </a:t>
            </a:r>
            <a:r>
              <a:rPr lang="en-US" altLang="ja-JP" sz="2000" b="1" dirty="0" smtClean="0"/>
              <a:t>= </a:t>
            </a:r>
            <a:r>
              <a:rPr lang="en-US" altLang="ja-JP" sz="2000" b="1" i="1" dirty="0" smtClean="0"/>
              <a:t>U</a:t>
            </a:r>
            <a:r>
              <a:rPr lang="ja-JP" altLang="en-US" sz="2000" b="1" baseline="-10000" dirty="0" smtClean="0"/>
              <a:t>磁場</a:t>
            </a:r>
            <a:endParaRPr kumimoji="1" lang="ja-JP" altLang="en-US" sz="2000" b="1" baseline="-10000" dirty="0"/>
          </a:p>
        </p:txBody>
      </p:sp>
      <p:sp>
        <p:nvSpPr>
          <p:cNvPr id="12" name="テキスト ボックス 11"/>
          <p:cNvSpPr txBox="1"/>
          <p:nvPr/>
        </p:nvSpPr>
        <p:spPr>
          <a:xfrm rot="19680000">
            <a:off x="1059391" y="2967294"/>
            <a:ext cx="1920719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600" b="1" dirty="0" smtClean="0">
                <a:solidFill>
                  <a:srgbClr val="0000FF"/>
                </a:solidFill>
              </a:rPr>
              <a:t>等分配</a:t>
            </a:r>
            <a:r>
              <a:rPr lang="en-US" altLang="ja-JP" sz="1600" b="1" dirty="0" smtClean="0">
                <a:solidFill>
                  <a:srgbClr val="0000FF"/>
                </a:solidFill>
              </a:rPr>
              <a:t> </a:t>
            </a:r>
            <a:r>
              <a:rPr lang="en-US" altLang="ja-JP" sz="1600" b="1" i="1" dirty="0" smtClean="0">
                <a:solidFill>
                  <a:srgbClr val="0000FF"/>
                </a:solidFill>
              </a:rPr>
              <a:t>U</a:t>
            </a:r>
            <a:r>
              <a:rPr lang="ja-JP" altLang="en-US" sz="1600" b="1" baseline="-10000" dirty="0" smtClean="0">
                <a:solidFill>
                  <a:srgbClr val="0000FF"/>
                </a:solidFill>
              </a:rPr>
              <a:t>電子</a:t>
            </a:r>
            <a:r>
              <a:rPr lang="en-US" altLang="ja-JP" sz="1600" b="1" dirty="0" smtClean="0">
                <a:solidFill>
                  <a:srgbClr val="0000FF"/>
                </a:solidFill>
              </a:rPr>
              <a:t> = </a:t>
            </a:r>
            <a:r>
              <a:rPr lang="en-US" altLang="ja-JP" sz="1600" b="1" i="1" dirty="0" smtClean="0">
                <a:solidFill>
                  <a:srgbClr val="0000FF"/>
                </a:solidFill>
              </a:rPr>
              <a:t>U</a:t>
            </a:r>
            <a:r>
              <a:rPr lang="ja-JP" altLang="en-US" sz="1600" b="1" baseline="-10000" dirty="0" smtClean="0">
                <a:solidFill>
                  <a:srgbClr val="0000FF"/>
                </a:solidFill>
              </a:rPr>
              <a:t>磁場</a:t>
            </a:r>
            <a:endParaRPr kumimoji="1" lang="ja-JP" altLang="en-US" sz="1600" b="1" baseline="-10000" dirty="0" smtClean="0">
              <a:solidFill>
                <a:srgbClr val="0000FF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 rot="19680000">
            <a:off x="2375143" y="3624827"/>
            <a:ext cx="1662635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solidFill>
                  <a:srgbClr val="0000FF"/>
                </a:solidFill>
              </a:rPr>
              <a:t> </a:t>
            </a:r>
            <a:r>
              <a:rPr lang="en-US" altLang="ja-JP" sz="1600" b="1" i="1" dirty="0" smtClean="0">
                <a:solidFill>
                  <a:srgbClr val="0000FF"/>
                </a:solidFill>
              </a:rPr>
              <a:t>U</a:t>
            </a:r>
            <a:r>
              <a:rPr lang="ja-JP" altLang="en-US" sz="1600" b="1" baseline="-10000" dirty="0" smtClean="0">
                <a:solidFill>
                  <a:srgbClr val="0000FF"/>
                </a:solidFill>
              </a:rPr>
              <a:t>電子</a:t>
            </a:r>
            <a:r>
              <a:rPr lang="en-US" altLang="ja-JP" sz="1600" b="1" dirty="0" smtClean="0">
                <a:solidFill>
                  <a:srgbClr val="0000FF"/>
                </a:solidFill>
              </a:rPr>
              <a:t> = 100 </a:t>
            </a:r>
            <a:r>
              <a:rPr lang="en-US" altLang="ja-JP" sz="1600" b="1" i="1" dirty="0" smtClean="0">
                <a:solidFill>
                  <a:srgbClr val="0000FF"/>
                </a:solidFill>
              </a:rPr>
              <a:t>U</a:t>
            </a:r>
            <a:r>
              <a:rPr lang="ja-JP" altLang="en-US" sz="1600" b="1" baseline="-10000" dirty="0" smtClean="0">
                <a:solidFill>
                  <a:srgbClr val="0000FF"/>
                </a:solidFill>
              </a:rPr>
              <a:t>磁場</a:t>
            </a:r>
            <a:endParaRPr kumimoji="1" lang="ja-JP" altLang="en-US" sz="1600" b="1" baseline="-10000" dirty="0" smtClean="0">
              <a:solidFill>
                <a:srgbClr val="0000FF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 rot="1783007">
            <a:off x="7159149" y="2400979"/>
            <a:ext cx="1470274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0000FF"/>
                </a:solidFill>
              </a:rPr>
              <a:t> </a:t>
            </a:r>
            <a:r>
              <a:rPr lang="en-US" altLang="ja-JP" b="1" i="1" dirty="0" smtClean="0">
                <a:solidFill>
                  <a:srgbClr val="0000FF"/>
                </a:solidFill>
              </a:rPr>
              <a:t>U</a:t>
            </a:r>
            <a:r>
              <a:rPr lang="ja-JP" altLang="en-US" b="1" baseline="-10000" dirty="0" smtClean="0">
                <a:solidFill>
                  <a:srgbClr val="0000FF"/>
                </a:solidFill>
              </a:rPr>
              <a:t>電子</a:t>
            </a:r>
            <a:r>
              <a:rPr lang="en-US" altLang="ja-JP" b="1" dirty="0" smtClean="0">
                <a:solidFill>
                  <a:srgbClr val="0000FF"/>
                </a:solidFill>
              </a:rPr>
              <a:t> </a:t>
            </a:r>
            <a:r>
              <a:rPr lang="ja-JP" altLang="en-US" b="1" dirty="0" smtClean="0">
                <a:solidFill>
                  <a:srgbClr val="0000FF"/>
                </a:solidFill>
              </a:rPr>
              <a:t>∝</a:t>
            </a:r>
            <a:r>
              <a:rPr lang="en-US" altLang="ja-JP" b="1" dirty="0" smtClean="0">
                <a:solidFill>
                  <a:srgbClr val="0000FF"/>
                </a:solidFill>
              </a:rPr>
              <a:t> </a:t>
            </a:r>
            <a:r>
              <a:rPr lang="en-US" altLang="ja-JP" b="1" i="1" dirty="0" smtClean="0">
                <a:solidFill>
                  <a:srgbClr val="0000FF"/>
                </a:solidFill>
              </a:rPr>
              <a:t>D</a:t>
            </a:r>
            <a:r>
              <a:rPr lang="en-US" altLang="ja-JP" b="1" baseline="30000" dirty="0" smtClean="0">
                <a:solidFill>
                  <a:srgbClr val="0000FF"/>
                </a:solidFill>
              </a:rPr>
              <a:t>-2.1</a:t>
            </a:r>
            <a:endParaRPr kumimoji="1" lang="ja-JP" altLang="en-US" b="1" baseline="30000" dirty="0" smtClean="0">
              <a:solidFill>
                <a:srgbClr val="0000FF"/>
              </a:solidFill>
            </a:endParaRPr>
          </a:p>
        </p:txBody>
      </p:sp>
      <p:cxnSp>
        <p:nvCxnSpPr>
          <p:cNvPr id="16" name="直線コネクタ 15"/>
          <p:cNvCxnSpPr/>
          <p:nvPr/>
        </p:nvCxnSpPr>
        <p:spPr>
          <a:xfrm>
            <a:off x="5364088" y="2204864"/>
            <a:ext cx="3384376" cy="2088232"/>
          </a:xfrm>
          <a:prstGeom prst="line">
            <a:avLst/>
          </a:prstGeom>
          <a:ln w="381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rot="5400000">
            <a:off x="7488324" y="3248980"/>
            <a:ext cx="936104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V="1">
            <a:off x="1043608" y="1916832"/>
            <a:ext cx="3312368" cy="2088232"/>
          </a:xfrm>
          <a:prstGeom prst="line">
            <a:avLst/>
          </a:prstGeom>
          <a:ln w="381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V="1">
            <a:off x="1763688" y="2708920"/>
            <a:ext cx="2736304" cy="1728192"/>
          </a:xfrm>
          <a:prstGeom prst="line">
            <a:avLst/>
          </a:prstGeom>
          <a:ln w="381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4572000" y="5169966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ja-JP" altLang="en-US" b="1" dirty="0" smtClean="0"/>
              <a:t>一般の電波銀河ローブ  </a:t>
            </a:r>
            <a:r>
              <a:rPr kumimoji="1" lang="en-US" altLang="ja-JP" b="1" dirty="0" smtClean="0"/>
              <a:t>: </a:t>
            </a:r>
            <a:r>
              <a:rPr kumimoji="1" lang="en-US" altLang="ja-JP" b="1" i="1" dirty="0" smtClean="0"/>
              <a:t>U</a:t>
            </a:r>
            <a:r>
              <a:rPr kumimoji="1" lang="ja-JP" altLang="en-US" b="1" baseline="-12000" dirty="0" smtClean="0"/>
              <a:t>電子</a:t>
            </a:r>
            <a:r>
              <a:rPr kumimoji="1" lang="ja-JP" altLang="en-US" b="1" dirty="0" smtClean="0"/>
              <a:t>∝</a:t>
            </a:r>
            <a:r>
              <a:rPr kumimoji="1" lang="en-US" altLang="ja-JP" b="1" i="1" dirty="0" smtClean="0"/>
              <a:t>D</a:t>
            </a:r>
            <a:r>
              <a:rPr kumimoji="1" lang="en-US" altLang="ja-JP" b="1" baseline="30000" dirty="0" smtClean="0"/>
              <a:t>-2.1</a:t>
            </a:r>
          </a:p>
          <a:p>
            <a:pPr>
              <a:buFont typeface="Arial" pitchFamily="34" charset="0"/>
              <a:buChar char="•"/>
            </a:pPr>
            <a:r>
              <a:rPr lang="en-US" altLang="ja-JP" b="1" dirty="0" smtClean="0"/>
              <a:t>3C 35</a:t>
            </a:r>
            <a:r>
              <a:rPr lang="ja-JP" altLang="en-US" b="1" dirty="0" smtClean="0"/>
              <a:t>の</a:t>
            </a:r>
            <a:r>
              <a:rPr lang="en-US" altLang="ja-JP" b="1" i="1" dirty="0" smtClean="0"/>
              <a:t>U</a:t>
            </a:r>
            <a:r>
              <a:rPr lang="ja-JP" altLang="en-US" b="1" baseline="-10000" dirty="0" smtClean="0"/>
              <a:t>電子</a:t>
            </a:r>
            <a:r>
              <a:rPr lang="ja-JP" altLang="en-US" b="1" dirty="0" smtClean="0"/>
              <a:t>は、他の傾向から</a:t>
            </a:r>
            <a:r>
              <a:rPr lang="ja-JP" altLang="en-US" b="1" dirty="0" smtClean="0">
                <a:solidFill>
                  <a:srgbClr val="FFFF00"/>
                </a:solidFill>
              </a:rPr>
              <a:t>一桁小さい</a:t>
            </a:r>
            <a:endParaRPr kumimoji="1" lang="ja-JP" alt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ペーパー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ペーパー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ペーパー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99</TotalTime>
  <Words>281</Words>
  <Application>Microsoft Office PowerPoint</Application>
  <PresentationFormat>画面に合わせる (4:3)</PresentationFormat>
  <Paragraphs>46</Paragraphs>
  <Slides>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5" baseType="lpstr">
      <vt:lpstr>ペーパー</vt:lpstr>
      <vt:lpstr>巨大電波銀河  3C 35 の 「すざく」による観測</vt:lpstr>
      <vt:lpstr>巨大電波銀河 3C 35</vt:lpstr>
      <vt:lpstr>3C 35 の「すざく」による観測</vt:lpstr>
      <vt:lpstr>3C 35 ローブのEnergetics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n-isobe</dc:creator>
  <cp:lastModifiedBy>n-isobe</cp:lastModifiedBy>
  <cp:revision>15</cp:revision>
  <dcterms:created xsi:type="dcterms:W3CDTF">2010-09-21T08:58:00Z</dcterms:created>
  <dcterms:modified xsi:type="dcterms:W3CDTF">2010-09-23T00:35:21Z</dcterms:modified>
</cp:coreProperties>
</file>