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2"/>
  </p:notesMasterIdLst>
  <p:sldIdLst>
    <p:sldId id="256" r:id="rId2"/>
    <p:sldId id="276" r:id="rId3"/>
    <p:sldId id="279" r:id="rId4"/>
    <p:sldId id="303" r:id="rId5"/>
    <p:sldId id="302" r:id="rId6"/>
    <p:sldId id="257" r:id="rId7"/>
    <p:sldId id="258" r:id="rId8"/>
    <p:sldId id="278" r:id="rId9"/>
    <p:sldId id="259" r:id="rId10"/>
    <p:sldId id="260" r:id="rId11"/>
    <p:sldId id="261" r:id="rId12"/>
    <p:sldId id="262" r:id="rId13"/>
    <p:sldId id="263" r:id="rId14"/>
    <p:sldId id="271" r:id="rId15"/>
    <p:sldId id="272" r:id="rId16"/>
    <p:sldId id="273" r:id="rId17"/>
    <p:sldId id="287" r:id="rId18"/>
    <p:sldId id="288" r:id="rId19"/>
    <p:sldId id="289" r:id="rId20"/>
    <p:sldId id="282" r:id="rId21"/>
    <p:sldId id="290" r:id="rId22"/>
    <p:sldId id="291" r:id="rId23"/>
    <p:sldId id="301" r:id="rId24"/>
    <p:sldId id="280" r:id="rId25"/>
    <p:sldId id="264" r:id="rId26"/>
    <p:sldId id="275" r:id="rId27"/>
    <p:sldId id="292" r:id="rId28"/>
    <p:sldId id="265" r:id="rId29"/>
    <p:sldId id="300" r:id="rId30"/>
    <p:sldId id="266" r:id="rId31"/>
    <p:sldId id="284" r:id="rId32"/>
    <p:sldId id="285" r:id="rId33"/>
    <p:sldId id="267" r:id="rId34"/>
    <p:sldId id="274" r:id="rId35"/>
    <p:sldId id="269" r:id="rId36"/>
    <p:sldId id="295" r:id="rId37"/>
    <p:sldId id="294" r:id="rId38"/>
    <p:sldId id="270" r:id="rId39"/>
    <p:sldId id="298" r:id="rId40"/>
    <p:sldId id="297" r:id="rId41"/>
  </p:sldIdLst>
  <p:sldSz cx="9144000" cy="6858000" type="screen4x3"/>
  <p:notesSz cx="6858000" cy="97107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FF00FF"/>
    <a:srgbClr val="0000FF"/>
    <a:srgbClr val="00FF00"/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789" autoAdjust="0"/>
    <p:restoredTop sz="95659" autoAdjust="0"/>
  </p:normalViewPr>
  <p:slideViewPr>
    <p:cSldViewPr>
      <p:cViewPr varScale="1">
        <p:scale>
          <a:sx n="75" d="100"/>
          <a:sy n="75" d="100"/>
        </p:scale>
        <p:origin x="-126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7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5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5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4BA1B-A1DB-4638-A4D3-B0EAC4DEB095}" type="datetimeFigureOut">
              <a:rPr kumimoji="1" lang="ja-JP" altLang="en-US" smtClean="0"/>
              <a:pPr/>
              <a:t>2009/7/6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728663"/>
            <a:ext cx="4854575" cy="3641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612601"/>
            <a:ext cx="5486400" cy="436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223516"/>
            <a:ext cx="2971800" cy="485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9223516"/>
            <a:ext cx="2971800" cy="485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94401-EFC5-4EEC-83CA-58735BB5D24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94401-EFC5-4EEC-83CA-58735BB5D24D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94401-EFC5-4EEC-83CA-58735BB5D24D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916372-35C0-4A4C-95AC-2CA1D2CE0F98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z="1600" smtClean="0"/>
              <a:t>This slide shows the down link path of the MAXI data.</a:t>
            </a:r>
          </a:p>
          <a:p>
            <a:pPr eaLnBrk="1" hangingPunct="1"/>
            <a:r>
              <a:rPr lang="en-US" altLang="ja-JP" sz="1600" smtClean="0"/>
              <a:t>We have two links: NASA link and JAXA link.</a:t>
            </a:r>
          </a:p>
          <a:p>
            <a:pPr eaLnBrk="1" hangingPunct="1"/>
            <a:endParaRPr lang="en-US" altLang="ja-JP" sz="1600" smtClean="0"/>
          </a:p>
          <a:p>
            <a:pPr eaLnBrk="1" hangingPunct="1"/>
            <a:r>
              <a:rPr lang="en-US" altLang="ja-JP" sz="1600" smtClean="0"/>
              <a:t>The NASA link uses two data relay satellites,</a:t>
            </a:r>
          </a:p>
          <a:p>
            <a:pPr eaLnBrk="1" hangingPunct="1"/>
            <a:r>
              <a:rPr lang="en-US" altLang="ja-JP" sz="1600" smtClean="0"/>
              <a:t>And provides real-time connection</a:t>
            </a:r>
          </a:p>
          <a:p>
            <a:pPr eaLnBrk="1" hangingPunct="1"/>
            <a:r>
              <a:rPr lang="en-US" altLang="ja-JP" sz="1600" smtClean="0"/>
              <a:t>for more than 50% of time.</a:t>
            </a:r>
          </a:p>
          <a:p>
            <a:pPr eaLnBrk="1" hangingPunct="1"/>
            <a:endParaRPr lang="en-US" altLang="ja-JP" sz="1600" smtClean="0"/>
          </a:p>
          <a:p>
            <a:pPr eaLnBrk="1" hangingPunct="1"/>
            <a:r>
              <a:rPr lang="en-US" altLang="ja-JP" sz="1600" smtClean="0"/>
              <a:t>On the other hand, JAXA link uses only one data relay satellite, and offer real-time connection for abount </a:t>
            </a:r>
          </a:p>
          <a:p>
            <a:pPr eaLnBrk="1" hangingPunct="1"/>
            <a:r>
              <a:rPr lang="en-US" altLang="ja-JP" sz="1600" smtClean="0"/>
              <a:t>20% of time.</a:t>
            </a:r>
          </a:p>
          <a:p>
            <a:pPr eaLnBrk="1" hangingPunct="1"/>
            <a:endParaRPr lang="en-US" altLang="ja-JP" sz="1600" smtClean="0"/>
          </a:p>
          <a:p>
            <a:pPr eaLnBrk="1" hangingPunct="1"/>
            <a:r>
              <a:rPr lang="en-US" altLang="ja-JP" sz="1600" smtClean="0"/>
              <a:t>Communication outage is estimated to be up to 3 hours.</a:t>
            </a:r>
          </a:p>
          <a:p>
            <a:pPr eaLnBrk="1" hangingPunct="1"/>
            <a:r>
              <a:rPr lang="en-US" altLang="ja-JP" sz="1600" smtClean="0"/>
              <a:t>During communication outage, data are stored in mass s</a:t>
            </a:r>
            <a:r>
              <a:rPr lang="en-US" altLang="ja-JP" sz="1800" b="1" smtClean="0"/>
              <a:t>to</a:t>
            </a:r>
            <a:r>
              <a:rPr lang="en-US" altLang="ja-JP" sz="1600" smtClean="0"/>
              <a:t>rages  on board the space station for next downlink. </a:t>
            </a:r>
          </a:p>
          <a:p>
            <a:pPr eaLnBrk="1" hangingPunct="1"/>
            <a:endParaRPr lang="en-US" altLang="ja-JP" sz="1600" smtClean="0"/>
          </a:p>
          <a:p>
            <a:pPr eaLnBrk="1" hangingPunct="1"/>
            <a:endParaRPr lang="en-US" altLang="ja-JP" sz="1600" smtClean="0"/>
          </a:p>
          <a:p>
            <a:pPr eaLnBrk="1" hangingPunct="1"/>
            <a:endParaRPr lang="en-US" altLang="ja-JP" sz="1600" smtClean="0"/>
          </a:p>
          <a:p>
            <a:pPr eaLnBrk="1" hangingPunct="1"/>
            <a:endParaRPr lang="en-US" altLang="ja-JP" sz="1600" smtClean="0"/>
          </a:p>
          <a:p>
            <a:pPr eaLnBrk="1" hangingPunct="1"/>
            <a:endParaRPr lang="en-US" altLang="ja-JP" sz="1600" smtClean="0"/>
          </a:p>
          <a:p>
            <a:pPr eaLnBrk="1" hangingPunct="1"/>
            <a:endParaRPr lang="en-US" altLang="ja-JP" sz="1600" smtClean="0"/>
          </a:p>
          <a:p>
            <a:pPr eaLnBrk="1" hangingPunct="1"/>
            <a:endParaRPr lang="en-US" altLang="ja-JP" sz="1600" smtClean="0"/>
          </a:p>
          <a:p>
            <a:pPr eaLnBrk="1" hangingPunct="1"/>
            <a:endParaRPr lang="en-US" altLang="ja-JP" sz="16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96B8CA-27AC-4611-AEA3-F91033D305A2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209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D9BA-2CCC-40C7-BE9A-6114EDC873D3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42DDE-F417-4AEF-8283-CC11698E9676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F7327-4C38-492E-8918-98799FB8A493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520731"/>
            <a:ext cx="9144000" cy="3435579"/>
          </a:xfrm>
          <a:custGeom>
            <a:avLst/>
            <a:gdLst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794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7466" y="25350"/>
                  <a:pt x="0" y="1979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28000"/>
                  <a:satMod val="2000000"/>
                  <a:alpha val="30000"/>
                </a:schemeClr>
              </a:gs>
              <a:gs pos="35000">
                <a:schemeClr val="bg2">
                  <a:shade val="100000"/>
                  <a:satMod val="600000"/>
                  <a:alpha val="0"/>
                </a:schemeClr>
              </a:gs>
            </a:gsLst>
            <a:lin ang="54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ja-JP" altLang="en-US" smtClean="0"/>
              <a:t>マスタ サブタイトルの書式設定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555625" y="0"/>
            <a:ext cx="8229600" cy="715963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73150"/>
            <a:ext cx="4038600" cy="244951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073150"/>
            <a:ext cx="4038600" cy="244951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675063"/>
            <a:ext cx="4038600" cy="24511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675063"/>
            <a:ext cx="4038600" cy="24511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2009</a:t>
            </a:r>
            <a:r>
              <a:rPr lang="ja-JP" altLang="en-US" smtClean="0"/>
              <a:t>年</a:t>
            </a:r>
            <a:r>
              <a:rPr lang="en-US" altLang="ja-JP" smtClean="0"/>
              <a:t>7</a:t>
            </a:r>
            <a:r>
              <a:rPr lang="ja-JP" altLang="en-US" smtClean="0"/>
              <a:t>月</a:t>
            </a:r>
            <a:r>
              <a:rPr lang="en-US" altLang="ja-JP" smtClean="0"/>
              <a:t>6</a:t>
            </a:r>
            <a:r>
              <a:rPr lang="ja-JP" altLang="en-US" smtClean="0"/>
              <a:t>日</a:t>
            </a: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smtClean="0"/>
              <a:t>セミナー＠北海道大学理学部物理学科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9BB2F-1ECB-4E38-B8D9-C12128203B0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 advTm="151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 anchor="t"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 tIns="9144" bIns="9144"/>
          <a:lstStyle/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4488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4488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 anchor="b"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  <a:effectLst/>
        </p:spPr>
        <p:txBody>
          <a:bodyPr tIns="9144" bIns="9144" anchor="b"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 anchor="b"/>
          <a:lstStyle>
            <a:lvl1pPr algn="l">
              <a:buNone/>
              <a:defRPr sz="5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t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 anchor="b"/>
          <a:lstStyle>
            <a:lvl1pPr algn="r">
              <a:buNone/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 anchor="t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3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47612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714488"/>
            <a:ext cx="8229600" cy="4114800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3633798" cy="365125"/>
          </a:xfrm>
          <a:prstGeom prst="rect">
            <a:avLst/>
          </a:prstGeom>
        </p:spPr>
        <p:txBody>
          <a:bodyPr vert="horz" lIns="0" anchor="b"/>
          <a:lstStyle>
            <a:lvl1pPr algn="l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>
              <a:defRPr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ransition spd="slow">
    <p:fade/>
  </p:transition>
  <p:hf hdr="0"/>
  <p:txStyles>
    <p:titleStyle>
      <a:lvl1pPr algn="l" rtl="0" eaLnBrk="1" latinLnBrk="0" hangingPunct="1">
        <a:spcBef>
          <a:spcPct val="0"/>
        </a:spcBef>
        <a:buNone/>
        <a:defRPr kumimoji="1"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chemeClr val="tx2">
              <a:tint val="100000"/>
              <a:satMod val="250000"/>
            </a:schemeClr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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936" indent="-27432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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7432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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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22860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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2005-movie2.wmv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30740;&#31350;&#20250;\&#21271;&#22823;&#12475;&#12511;&#12490;&#12540;\fig\2005-movie2.wmv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30740;&#31350;&#20250;\BH2009\fig\image\maxi_movie_0001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4.xml"/><Relationship Id="rId4" Type="http://schemas.openxmlformats.org/officeDocument/2006/relationships/hyperlink" Target="file:///C:\Program%20Files\TOSHIBA\TOSHIBA%20DVD%20PLAYER\TosHDDVD.ex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file:///F:\&#30740;&#31350;&#20250;\&#21271;&#22823;&#12475;&#12511;&#12490;&#12540;\fig\xsky011200_mp.m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全天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線監視装置 </a:t>
            </a:r>
            <a:r>
              <a:rPr kumimoji="1" lang="en-US" altLang="ja-JP" dirty="0" smtClean="0"/>
              <a:t>MAXI</a:t>
            </a:r>
            <a:br>
              <a:rPr kumimoji="1" lang="en-US" altLang="ja-JP" dirty="0" smtClean="0"/>
            </a:br>
            <a:r>
              <a:rPr lang="ja-JP" altLang="en-US" dirty="0" smtClean="0"/>
              <a:t>と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そのサイエンス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572134" cy="1219200"/>
          </a:xfrm>
        </p:spPr>
        <p:txBody>
          <a:bodyPr>
            <a:normAutofit fontScale="85000" lnSpcReduction="10000"/>
          </a:bodyPr>
          <a:lstStyle/>
          <a:p>
            <a:r>
              <a:rPr lang="ja-JP" altLang="en-US" sz="5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磯部直樹</a:t>
            </a:r>
            <a:r>
              <a:rPr lang="en-US" altLang="ja-JP" sz="5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altLang="ja-JP" dirty="0" smtClean="0"/>
              <a:t>(</a:t>
            </a:r>
            <a:r>
              <a:rPr lang="ja-JP" altLang="en-US" dirty="0" smtClean="0"/>
              <a:t>京都大学宇宙物理学教室</a:t>
            </a:r>
            <a:r>
              <a:rPr lang="en-US" altLang="ja-JP" dirty="0" smtClean="0"/>
              <a:t>, n-isobe@kusuastro.kyoto-u.ac.jp)</a:t>
            </a:r>
          </a:p>
          <a:p>
            <a:r>
              <a:rPr kumimoji="1" lang="en-US" altLang="ja-JP" dirty="0" smtClean="0"/>
              <a:t>And the MAXI team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pic>
        <p:nvPicPr>
          <p:cNvPr id="7" name="Picture 2" descr="C:\Users\isobe\AppData\Local\Temp\MAXI_new_logo_ver2_03_kibo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56" y="285728"/>
            <a:ext cx="2714644" cy="2714644"/>
          </a:xfrm>
          <a:prstGeom prst="rect">
            <a:avLst/>
          </a:prstGeom>
          <a:noFill/>
        </p:spPr>
      </p:pic>
      <p:pic>
        <p:nvPicPr>
          <p:cNvPr id="8" name="Picture 8" descr="C:\Documents and Settings\CR\デスクトップ\Fermiglast_toukoudai\memberph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0695" y="3833882"/>
            <a:ext cx="3557585" cy="20954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国際宇宙ステーション </a:t>
            </a:r>
            <a:r>
              <a:rPr kumimoji="1" lang="en-US" altLang="ja-JP" dirty="0" smtClean="0"/>
              <a:t>ISS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pic>
        <p:nvPicPr>
          <p:cNvPr id="9" name="Picture 4" descr="P-019-0166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262696"/>
            <a:ext cx="4038600" cy="3064446"/>
          </a:xfrm>
          <a:noFill/>
          <a:ln/>
        </p:spPr>
      </p:pic>
      <p:pic>
        <p:nvPicPr>
          <p:cNvPr id="10" name="Picture 6" descr="P-019-016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419271"/>
            <a:ext cx="4038600" cy="2751296"/>
          </a:xfrm>
          <a:noFill/>
          <a:ln/>
        </p:spPr>
      </p:pic>
      <p:sp>
        <p:nvSpPr>
          <p:cNvPr id="11" name="テキスト ボックス 10"/>
          <p:cNvSpPr txBox="1"/>
          <p:nvPr/>
        </p:nvSpPr>
        <p:spPr>
          <a:xfrm>
            <a:off x="571472" y="1857364"/>
            <a:ext cx="3797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宇宙ステーションの完成予想図</a:t>
            </a:r>
            <a:endPara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78399" y="1885882"/>
            <a:ext cx="2765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日本実験棟「きぼう」</a:t>
            </a:r>
            <a:endPara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6286512" y="2500306"/>
            <a:ext cx="2285984" cy="1285884"/>
            <a:chOff x="6286512" y="2500306"/>
            <a:chExt cx="2285984" cy="1285884"/>
          </a:xfrm>
        </p:grpSpPr>
        <p:cxnSp>
          <p:nvCxnSpPr>
            <p:cNvPr id="14" name="直線矢印コネクタ 13"/>
            <p:cNvCxnSpPr/>
            <p:nvPr/>
          </p:nvCxnSpPr>
          <p:spPr>
            <a:xfrm rot="10800000" flipV="1">
              <a:off x="6286512" y="2928934"/>
              <a:ext cx="1143008" cy="857256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6643702" y="2500306"/>
              <a:ext cx="1928794" cy="64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b="1" dirty="0" smtClean="0">
                  <a:solidFill>
                    <a:srgbClr val="FFFF00"/>
                  </a:solidFill>
                </a:rPr>
                <a:t>若田宇宙飛行士</a:t>
              </a:r>
              <a:endParaRPr kumimoji="1" lang="en-US" altLang="ja-JP" b="1" dirty="0" smtClean="0">
                <a:solidFill>
                  <a:srgbClr val="FFFF00"/>
                </a:solidFill>
              </a:endParaRPr>
            </a:p>
            <a:p>
              <a:pPr algn="r"/>
              <a:r>
                <a:rPr lang="ja-JP" altLang="en-US" b="1" dirty="0" smtClean="0">
                  <a:solidFill>
                    <a:srgbClr val="FFFF00"/>
                  </a:solidFill>
                </a:rPr>
                <a:t>が</a:t>
              </a:r>
              <a:r>
                <a:rPr kumimoji="1" lang="ja-JP" altLang="en-US" b="1" dirty="0" smtClean="0">
                  <a:solidFill>
                    <a:srgbClr val="FFFF00"/>
                  </a:solidFill>
                </a:rPr>
                <a:t>活動中</a:t>
              </a:r>
              <a:endParaRPr kumimoji="1" lang="ja-JP" alt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1928794" y="3357562"/>
            <a:ext cx="714380" cy="642942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下矢印 16"/>
          <p:cNvSpPr/>
          <p:nvPr/>
        </p:nvSpPr>
        <p:spPr>
          <a:xfrm rot="3246215">
            <a:off x="743232" y="4112568"/>
            <a:ext cx="428628" cy="642942"/>
          </a:xfrm>
          <a:prstGeom prst="downArrow">
            <a:avLst/>
          </a:prstGeom>
          <a:solidFill>
            <a:srgbClr val="FFFF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下矢印 17"/>
          <p:cNvSpPr/>
          <p:nvPr/>
        </p:nvSpPr>
        <p:spPr>
          <a:xfrm rot="3246215">
            <a:off x="4886636" y="4388506"/>
            <a:ext cx="428628" cy="642942"/>
          </a:xfrm>
          <a:prstGeom prst="downArrow">
            <a:avLst/>
          </a:prstGeom>
          <a:solidFill>
            <a:srgbClr val="FFFF00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8596" y="4643446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</a:rPr>
              <a:t>ISS</a:t>
            </a:r>
            <a:r>
              <a:rPr lang="ja-JP" altLang="en-US" b="1" dirty="0" smtClean="0">
                <a:solidFill>
                  <a:srgbClr val="FFFF00"/>
                </a:solidFill>
              </a:rPr>
              <a:t>の</a:t>
            </a:r>
            <a:endParaRPr lang="en-US" altLang="ja-JP" b="1" dirty="0" smtClean="0">
              <a:solidFill>
                <a:srgbClr val="FFFF00"/>
              </a:solidFill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</a:rPr>
              <a:t>進行方向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5507341" y="4572008"/>
            <a:ext cx="1136361" cy="604541"/>
            <a:chOff x="5507341" y="4572008"/>
            <a:chExt cx="1136361" cy="604541"/>
          </a:xfrm>
        </p:grpSpPr>
        <p:cxnSp>
          <p:nvCxnSpPr>
            <p:cNvPr id="21" name="直線矢印コネクタ 20"/>
            <p:cNvCxnSpPr/>
            <p:nvPr/>
          </p:nvCxnSpPr>
          <p:spPr>
            <a:xfrm flipV="1">
              <a:off x="6215074" y="4572008"/>
              <a:ext cx="428628" cy="214314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5507341" y="4714884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FF00FF"/>
                  </a:solidFill>
                </a:rPr>
                <a:t>MAXI</a:t>
              </a:r>
              <a:endParaRPr kumimoji="1" lang="ja-JP" altLang="en-US" sz="2400" b="1" dirty="0">
                <a:solidFill>
                  <a:srgbClr val="FF00FF"/>
                </a:solidFill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MAXI</a:t>
            </a:r>
            <a:r>
              <a:rPr lang="ja-JP" altLang="en-US" dirty="0" smtClean="0"/>
              <a:t>の外観</a:t>
            </a:r>
            <a:endParaRPr kumimoji="1"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pic>
        <p:nvPicPr>
          <p:cNvPr id="9" name="Picture 532" descr="MAXI-20071218_small_for_PPT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01208" y="1783096"/>
            <a:ext cx="5242560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2571736" y="4214818"/>
            <a:ext cx="1785950" cy="1143008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 rot="2016802">
            <a:off x="2872778" y="477436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185 cm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4643438" y="5072074"/>
            <a:ext cx="1428760" cy="584307"/>
            <a:chOff x="4786314" y="5072074"/>
            <a:chExt cx="1428760" cy="584307"/>
          </a:xfrm>
        </p:grpSpPr>
        <p:cxnSp>
          <p:nvCxnSpPr>
            <p:cNvPr id="13" name="直線矢印コネクタ 12"/>
            <p:cNvCxnSpPr/>
            <p:nvPr/>
          </p:nvCxnSpPr>
          <p:spPr>
            <a:xfrm flipV="1">
              <a:off x="4786314" y="5072074"/>
              <a:ext cx="1428760" cy="35719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 rot="20927200">
              <a:off x="5243429" y="5287049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FF00"/>
                  </a:solidFill>
                </a:rPr>
                <a:t>80 cm</a:t>
              </a:r>
              <a:endParaRPr kumimoji="1" lang="ja-JP" altLang="en-US" b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16" name="直線矢印コネクタ 15"/>
          <p:cNvCxnSpPr/>
          <p:nvPr/>
        </p:nvCxnSpPr>
        <p:spPr>
          <a:xfrm rot="5400000">
            <a:off x="5357818" y="3786190"/>
            <a:ext cx="1857388" cy="1588"/>
          </a:xfrm>
          <a:prstGeom prst="straightConnector1">
            <a:avLst/>
          </a:prstGeom>
          <a:ln w="3810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6345640" y="3282735"/>
            <a:ext cx="58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b="1" dirty="0" smtClean="0">
                <a:solidFill>
                  <a:srgbClr val="FFFF00"/>
                </a:solidFill>
              </a:rPr>
              <a:t>100 </a:t>
            </a:r>
          </a:p>
          <a:p>
            <a:pPr algn="r"/>
            <a:r>
              <a:rPr kumimoji="1" lang="en-US" altLang="ja-JP" b="1" dirty="0" smtClean="0">
                <a:solidFill>
                  <a:srgbClr val="FFFF00"/>
                </a:solidFill>
              </a:rPr>
              <a:t>cm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4714878" y="4000504"/>
            <a:ext cx="3737914" cy="1737666"/>
            <a:chOff x="4714878" y="4000504"/>
            <a:chExt cx="3737914" cy="1737666"/>
          </a:xfrm>
        </p:grpSpPr>
        <p:cxnSp>
          <p:nvCxnSpPr>
            <p:cNvPr id="21" name="直線矢印コネクタ 20"/>
            <p:cNvCxnSpPr/>
            <p:nvPr/>
          </p:nvCxnSpPr>
          <p:spPr>
            <a:xfrm rot="10800000">
              <a:off x="5286380" y="4286256"/>
              <a:ext cx="2286016" cy="1143008"/>
            </a:xfrm>
            <a:prstGeom prst="straightConnector1">
              <a:avLst/>
            </a:prstGeom>
            <a:ln w="38100">
              <a:solidFill>
                <a:srgbClr val="FF00FF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>
            <a:xfrm rot="10800000">
              <a:off x="6072198" y="4000504"/>
              <a:ext cx="1500198" cy="1428760"/>
            </a:xfrm>
            <a:prstGeom prst="straightConnector1">
              <a:avLst/>
            </a:prstGeom>
            <a:ln w="38100">
              <a:solidFill>
                <a:srgbClr val="FF00FF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 rot="10800000">
              <a:off x="4714878" y="4643446"/>
              <a:ext cx="2857519" cy="785819"/>
            </a:xfrm>
            <a:prstGeom prst="straightConnector1">
              <a:avLst/>
            </a:prstGeom>
            <a:ln w="38100">
              <a:solidFill>
                <a:srgbClr val="FF00FF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7609291" y="5214950"/>
              <a:ext cx="843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FF00FF"/>
                  </a:solidFill>
                </a:rPr>
                <a:t>GSC</a:t>
              </a:r>
              <a:endParaRPr kumimoji="1" lang="ja-JP" altLang="en-US" sz="2800" b="1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3714744" y="2143116"/>
            <a:ext cx="1285884" cy="714380"/>
            <a:chOff x="3714744" y="2143116"/>
            <a:chExt cx="1285884" cy="714380"/>
          </a:xfrm>
        </p:grpSpPr>
        <p:cxnSp>
          <p:nvCxnSpPr>
            <p:cNvPr id="29" name="直線矢印コネクタ 28"/>
            <p:cNvCxnSpPr/>
            <p:nvPr/>
          </p:nvCxnSpPr>
          <p:spPr>
            <a:xfrm rot="10800000" flipV="1">
              <a:off x="3714744" y="2143116"/>
              <a:ext cx="928694" cy="714380"/>
            </a:xfrm>
            <a:prstGeom prst="straightConnector1">
              <a:avLst/>
            </a:prstGeom>
            <a:ln w="38100">
              <a:solidFill>
                <a:srgbClr val="FF00FF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/>
            <p:cNvCxnSpPr/>
            <p:nvPr/>
          </p:nvCxnSpPr>
          <p:spPr>
            <a:xfrm rot="5400000">
              <a:off x="4250529" y="2321711"/>
              <a:ext cx="571504" cy="214314"/>
            </a:xfrm>
            <a:prstGeom prst="straightConnector1">
              <a:avLst/>
            </a:prstGeom>
            <a:ln w="38100">
              <a:solidFill>
                <a:srgbClr val="FF00FF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 rot="16200000" flipH="1">
              <a:off x="4572000" y="2214554"/>
              <a:ext cx="500066" cy="357190"/>
            </a:xfrm>
            <a:prstGeom prst="straightConnector1">
              <a:avLst/>
            </a:prstGeom>
            <a:ln w="38100">
              <a:solidFill>
                <a:srgbClr val="FF00FF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グループ化 46"/>
          <p:cNvGrpSpPr/>
          <p:nvPr/>
        </p:nvGrpSpPr>
        <p:grpSpPr>
          <a:xfrm>
            <a:off x="763369" y="2857496"/>
            <a:ext cx="4451573" cy="1451914"/>
            <a:chOff x="763369" y="2857496"/>
            <a:chExt cx="4451573" cy="1451914"/>
          </a:xfrm>
        </p:grpSpPr>
        <p:cxnSp>
          <p:nvCxnSpPr>
            <p:cNvPr id="37" name="直線矢印コネクタ 36"/>
            <p:cNvCxnSpPr/>
            <p:nvPr/>
          </p:nvCxnSpPr>
          <p:spPr>
            <a:xfrm flipV="1">
              <a:off x="1500166" y="2857496"/>
              <a:ext cx="3214710" cy="1143008"/>
            </a:xfrm>
            <a:prstGeom prst="straightConnector1">
              <a:avLst/>
            </a:prstGeom>
            <a:ln w="38100">
              <a:solidFill>
                <a:srgbClr val="00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/>
            <p:nvPr/>
          </p:nvCxnSpPr>
          <p:spPr>
            <a:xfrm flipV="1">
              <a:off x="1500166" y="3214686"/>
              <a:ext cx="3714776" cy="785818"/>
            </a:xfrm>
            <a:prstGeom prst="straightConnector1">
              <a:avLst/>
            </a:prstGeom>
            <a:ln w="38100">
              <a:solidFill>
                <a:srgbClr val="00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/>
            <p:cNvSpPr txBox="1"/>
            <p:nvPr/>
          </p:nvSpPr>
          <p:spPr>
            <a:xfrm>
              <a:off x="763369" y="3786190"/>
              <a:ext cx="8082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rgbClr val="00FF00"/>
                  </a:solidFill>
                </a:rPr>
                <a:t>SSC</a:t>
              </a:r>
              <a:endParaRPr kumimoji="1" lang="ja-JP" altLang="en-US" sz="2800" b="1" dirty="0">
                <a:solidFill>
                  <a:srgbClr val="00FF00"/>
                </a:solidFill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</a:t>
            </a:r>
            <a:r>
              <a:rPr kumimoji="1" lang="ja-JP" altLang="en-US" dirty="0" smtClean="0"/>
              <a:t>の観測原理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9" name="Picture 344" descr="colimat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4978"/>
            <a:ext cx="3971924" cy="3971924"/>
          </a:xfrm>
          <a:prstGeom prst="rect">
            <a:avLst/>
          </a:prstGeom>
          <a:noFill/>
        </p:spPr>
      </p:pic>
      <p:pic>
        <p:nvPicPr>
          <p:cNvPr id="10" name="Picture 355" descr="FOV">
            <a:hlinkClick r:id="rId3" action="ppaction://hlinkfile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39478" y="1643050"/>
            <a:ext cx="3904488" cy="3904488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5493606" y="1214422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/>
              <a:t>水平視野と天頂視野</a:t>
            </a:r>
            <a:endParaRPr kumimoji="1" lang="ja-JP" altLang="en-US" sz="20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42976" y="1214422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装置の原理の模式図</a:t>
            </a:r>
            <a:endParaRPr kumimoji="1" lang="ja-JP" altLang="en-US" sz="20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00629" y="5643578"/>
            <a:ext cx="3500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 smtClean="0"/>
              <a:t>放射線帯など、観測できない時間を</a:t>
            </a:r>
            <a:r>
              <a:rPr kumimoji="1" lang="en-US" altLang="ja-JP" sz="2000" b="1" dirty="0" smtClean="0"/>
              <a:t>2</a:t>
            </a:r>
            <a:r>
              <a:rPr kumimoji="1" lang="ja-JP" altLang="en-US" sz="2000" b="1" dirty="0" smtClean="0"/>
              <a:t>視野で補う</a:t>
            </a:r>
            <a:endParaRPr kumimoji="1" lang="ja-JP" altLang="en-US" sz="2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</a:t>
            </a:r>
            <a:r>
              <a:rPr kumimoji="1" lang="ja-JP" altLang="en-US" dirty="0" smtClean="0"/>
              <a:t>の観測原理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7" name="2005-movie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0058" y="2094566"/>
            <a:ext cx="8709660" cy="39776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</a:t>
            </a:r>
            <a:r>
              <a:rPr kumimoji="1" lang="ja-JP" altLang="en-US" dirty="0" smtClean="0"/>
              <a:t>の観測装置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grpSp>
        <p:nvGrpSpPr>
          <p:cNvPr id="28" name="コンテンツ プレースホルダ 27"/>
          <p:cNvGrpSpPr>
            <a:grpSpLocks noGrp="1"/>
          </p:cNvGrpSpPr>
          <p:nvPr>
            <p:ph idx="1"/>
          </p:nvPr>
        </p:nvGrpSpPr>
        <p:grpSpPr>
          <a:xfrm>
            <a:off x="600109" y="1857369"/>
            <a:ext cx="8043857" cy="4500588"/>
            <a:chOff x="1258888" y="4239184"/>
            <a:chExt cx="6521754" cy="3036219"/>
          </a:xfrm>
        </p:grpSpPr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1258888" y="4959688"/>
              <a:ext cx="2016370" cy="230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ja-JP" altLang="en-US" sz="2400" b="1" dirty="0" smtClean="0"/>
                <a:t>検出器</a:t>
              </a:r>
              <a:endParaRPr lang="ja-JP" altLang="en-US" sz="2400" b="1" dirty="0"/>
            </a:p>
            <a:p>
              <a:r>
                <a:rPr lang="ja-JP" altLang="en-US" sz="2400" b="1" dirty="0" smtClean="0"/>
                <a:t>有効面積 </a:t>
              </a:r>
              <a:r>
                <a:rPr lang="en-US" altLang="ja-JP" sz="1600" b="1" dirty="0" smtClean="0"/>
                <a:t>(cm</a:t>
              </a:r>
              <a:r>
                <a:rPr lang="en-US" altLang="ja-JP" sz="1600" b="1" baseline="30000" dirty="0" smtClean="0"/>
                <a:t>2</a:t>
              </a:r>
              <a:r>
                <a:rPr lang="en-US" altLang="ja-JP" sz="1600" b="1" dirty="0" smtClean="0"/>
                <a:t>)</a:t>
              </a:r>
            </a:p>
            <a:p>
              <a:r>
                <a:rPr lang="ja-JP" altLang="en-US" sz="2400" b="1" dirty="0" smtClean="0"/>
                <a:t>帯域 </a:t>
              </a:r>
              <a:r>
                <a:rPr lang="en-US" altLang="ja-JP" sz="1600" b="1" dirty="0" smtClean="0"/>
                <a:t>(</a:t>
              </a:r>
              <a:r>
                <a:rPr lang="en-US" altLang="ja-JP" sz="1600" b="1" dirty="0" err="1" smtClean="0"/>
                <a:t>keV</a:t>
              </a:r>
              <a:r>
                <a:rPr lang="en-US" altLang="ja-JP" sz="1600" b="1" dirty="0" smtClean="0"/>
                <a:t>)</a:t>
              </a:r>
            </a:p>
            <a:p>
              <a:r>
                <a:rPr lang="en-US" altLang="ja-JP" sz="2400" b="1" dirty="0" smtClean="0">
                  <a:latin typeface="Symbol" pitchFamily="18" charset="2"/>
                </a:rPr>
                <a:t>D</a:t>
              </a:r>
              <a:r>
                <a:rPr lang="en-US" altLang="ja-JP" sz="2400" b="1" i="1" dirty="0" smtClean="0"/>
                <a:t>E</a:t>
              </a:r>
              <a:endParaRPr lang="en-US" altLang="ja-JP" sz="2400" b="1" dirty="0" smtClean="0"/>
            </a:p>
            <a:p>
              <a:r>
                <a:rPr lang="ja-JP" altLang="en-US" sz="2400" b="1" dirty="0" smtClean="0"/>
                <a:t>時間分解能 </a:t>
              </a:r>
              <a:endParaRPr lang="en-US" altLang="ja-JP" sz="2400" b="1" dirty="0" smtClean="0"/>
            </a:p>
            <a:p>
              <a:r>
                <a:rPr lang="ja-JP" altLang="en-US" sz="2400" b="1" dirty="0" smtClean="0"/>
                <a:t>視野 </a:t>
              </a:r>
              <a:r>
                <a:rPr lang="en-US" altLang="ja-JP" sz="1600" b="1" dirty="0" smtClean="0"/>
                <a:t>(degree)</a:t>
              </a:r>
              <a:endParaRPr lang="ja-JP" altLang="en-US" sz="1600" b="1" dirty="0"/>
            </a:p>
            <a:p>
              <a:r>
                <a:rPr lang="en-US" altLang="ja-JP" sz="2400" b="1" dirty="0" smtClean="0"/>
                <a:t>PSF </a:t>
              </a:r>
              <a:r>
                <a:rPr lang="en-US" altLang="ja-JP" sz="1600" b="1" dirty="0" smtClean="0"/>
                <a:t>(FWHM; degree)</a:t>
              </a:r>
            </a:p>
            <a:p>
              <a:r>
                <a:rPr lang="ja-JP" altLang="en-US" sz="2400" b="1" dirty="0" smtClean="0">
                  <a:latin typeface="Symbol" pitchFamily="18" charset="2"/>
                </a:rPr>
                <a:t>位置精度</a:t>
              </a:r>
              <a:r>
                <a:rPr lang="en-US" altLang="ja-JP" sz="2400" b="1" dirty="0" smtClean="0">
                  <a:latin typeface="Symbol" pitchFamily="18" charset="2"/>
                </a:rPr>
                <a:t> </a:t>
              </a:r>
              <a:r>
                <a:rPr lang="en-US" altLang="ja-JP" sz="1600" b="1" dirty="0" smtClean="0"/>
                <a:t>(degree)</a:t>
              </a:r>
            </a:p>
            <a:p>
              <a:r>
                <a:rPr lang="ja-JP" altLang="en-US" sz="2400" b="1" dirty="0" smtClean="0"/>
                <a:t>感度</a:t>
              </a:r>
              <a:endParaRPr lang="en-US" altLang="ja-JP" sz="2400" b="1" dirty="0" smtClean="0"/>
            </a:p>
          </p:txBody>
        </p:sp>
        <p:sp>
          <p:nvSpPr>
            <p:cNvPr id="30" name="Line 19"/>
            <p:cNvSpPr>
              <a:spLocks noChangeShapeType="1"/>
            </p:cNvSpPr>
            <p:nvPr/>
          </p:nvSpPr>
          <p:spPr bwMode="auto">
            <a:xfrm>
              <a:off x="1277938" y="4849942"/>
              <a:ext cx="63896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>
              <a:off x="1277937" y="7275403"/>
              <a:ext cx="63896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2" name="Line 22"/>
            <p:cNvSpPr>
              <a:spLocks noChangeShapeType="1"/>
            </p:cNvSpPr>
            <p:nvPr/>
          </p:nvSpPr>
          <p:spPr bwMode="auto">
            <a:xfrm>
              <a:off x="1277938" y="4239184"/>
              <a:ext cx="63896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2741619" y="4940930"/>
              <a:ext cx="2432644" cy="230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400" b="1" dirty="0" smtClean="0"/>
                <a:t>大面積比例計数管</a:t>
              </a:r>
              <a:endParaRPr lang="en-US" altLang="ja-JP" sz="2400" b="1" dirty="0" smtClean="0"/>
            </a:p>
            <a:p>
              <a:pPr algn="ctr"/>
              <a:r>
                <a:rPr lang="en-US" altLang="ja-JP" sz="2400" b="1" dirty="0" smtClean="0">
                  <a:solidFill>
                    <a:srgbClr val="FFFF00"/>
                  </a:solidFill>
                </a:rPr>
                <a:t>5350</a:t>
              </a:r>
              <a:endParaRPr lang="ja-JP" altLang="en-US" sz="2400" b="1" dirty="0">
                <a:solidFill>
                  <a:srgbClr val="FFFF00"/>
                </a:solidFill>
              </a:endParaRPr>
            </a:p>
            <a:p>
              <a:pPr algn="ctr"/>
              <a:r>
                <a:rPr lang="en-US" altLang="ja-JP" sz="2400" b="1" dirty="0"/>
                <a:t>2 - 30 </a:t>
              </a:r>
            </a:p>
            <a:p>
              <a:pPr algn="ctr"/>
              <a:r>
                <a:rPr lang="en-US" altLang="ja-JP" sz="2400" b="1" dirty="0" smtClean="0"/>
                <a:t>15 %@8 </a:t>
              </a:r>
              <a:r>
                <a:rPr lang="en-US" altLang="ja-JP" sz="2400" b="1" dirty="0" err="1" smtClean="0"/>
                <a:t>keV</a:t>
              </a:r>
              <a:endParaRPr lang="en-US" altLang="ja-JP" sz="2400" b="1" dirty="0" smtClean="0"/>
            </a:p>
            <a:p>
              <a:pPr algn="ctr"/>
              <a:r>
                <a:rPr lang="en-US" altLang="ja-JP" sz="2400" b="1" dirty="0" smtClean="0">
                  <a:solidFill>
                    <a:srgbClr val="FFFF00"/>
                  </a:solidFill>
                </a:rPr>
                <a:t>200 </a:t>
              </a:r>
              <a:r>
                <a:rPr lang="en-US" altLang="ja-JP" sz="2400" b="1" dirty="0" err="1" smtClean="0">
                  <a:solidFill>
                    <a:srgbClr val="FFFF00"/>
                  </a:solidFill>
                  <a:latin typeface="Symbol" pitchFamily="18" charset="2"/>
                </a:rPr>
                <a:t>m</a:t>
              </a:r>
              <a:r>
                <a:rPr lang="en-US" altLang="ja-JP" sz="2400" b="1" dirty="0" err="1" smtClean="0">
                  <a:solidFill>
                    <a:srgbClr val="FFFF00"/>
                  </a:solidFill>
                </a:rPr>
                <a:t>sec</a:t>
              </a:r>
              <a:endParaRPr lang="en-US" altLang="ja-JP" sz="24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altLang="ja-JP" sz="2400" b="1" dirty="0" smtClean="0">
                  <a:solidFill>
                    <a:srgbClr val="FFFF00"/>
                  </a:solidFill>
                </a:rPr>
                <a:t>1.5 </a:t>
              </a:r>
              <a:r>
                <a:rPr lang="en-US" altLang="ja-JP" sz="2400" b="1" dirty="0">
                  <a:solidFill>
                    <a:srgbClr val="FFFF00"/>
                  </a:solidFill>
                </a:rPr>
                <a:t>x </a:t>
              </a:r>
              <a:r>
                <a:rPr lang="en-US" altLang="ja-JP" sz="2400" b="1" dirty="0" smtClean="0">
                  <a:solidFill>
                    <a:srgbClr val="FFFF00"/>
                  </a:solidFill>
                </a:rPr>
                <a:t>160</a:t>
              </a:r>
            </a:p>
            <a:p>
              <a:pPr algn="ctr"/>
              <a:r>
                <a:rPr lang="en-US" altLang="ja-JP" sz="2400" b="1" dirty="0" smtClean="0"/>
                <a:t>1.5</a:t>
              </a:r>
            </a:p>
            <a:p>
              <a:pPr algn="ctr"/>
              <a:r>
                <a:rPr lang="en-US" altLang="ja-JP" sz="2400" b="1" dirty="0" smtClean="0"/>
                <a:t>0.1 </a:t>
              </a:r>
            </a:p>
            <a:p>
              <a:pPr algn="ctr"/>
              <a:r>
                <a:rPr lang="en-US" altLang="ja-JP" sz="2400" b="1" dirty="0" smtClean="0">
                  <a:solidFill>
                    <a:srgbClr val="FFFF00"/>
                  </a:solidFill>
                </a:rPr>
                <a:t>1 </a:t>
              </a:r>
              <a:r>
                <a:rPr lang="en-US" altLang="ja-JP" sz="2400" b="1" dirty="0" err="1">
                  <a:solidFill>
                    <a:srgbClr val="FFFF00"/>
                  </a:solidFill>
                </a:rPr>
                <a:t>mCrab</a:t>
              </a:r>
              <a:r>
                <a:rPr lang="en-US" altLang="ja-JP" sz="2400" b="1" dirty="0">
                  <a:solidFill>
                    <a:srgbClr val="FFFF00"/>
                  </a:solidFill>
                </a:rPr>
                <a:t> </a:t>
              </a:r>
              <a:r>
                <a:rPr lang="en-US" altLang="ja-JP" sz="2400" b="1" dirty="0" smtClean="0">
                  <a:solidFill>
                    <a:srgbClr val="FFFF00"/>
                  </a:solidFill>
                </a:rPr>
                <a:t>/ </a:t>
              </a:r>
              <a:r>
                <a:rPr lang="en-US" altLang="ja-JP" sz="2400" b="1" dirty="0">
                  <a:solidFill>
                    <a:srgbClr val="FFFF00"/>
                  </a:solidFill>
                </a:rPr>
                <a:t>week</a:t>
              </a:r>
            </a:p>
          </p:txBody>
        </p:sp>
        <p:sp>
          <p:nvSpPr>
            <p:cNvPr id="34" name="Text Box 24"/>
            <p:cNvSpPr txBox="1">
              <a:spLocks noChangeArrowheads="1"/>
            </p:cNvSpPr>
            <p:nvPr/>
          </p:nvSpPr>
          <p:spPr bwMode="auto">
            <a:xfrm>
              <a:off x="5232184" y="4962090"/>
              <a:ext cx="2258884" cy="230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b="1" dirty="0" smtClean="0"/>
                <a:t>X</a:t>
              </a:r>
              <a:r>
                <a:rPr lang="ja-JP" altLang="en-US" sz="2400" b="1" dirty="0" smtClean="0"/>
                <a:t>線</a:t>
              </a:r>
              <a:r>
                <a:rPr lang="en-US" altLang="ja-JP" sz="2400" b="1" dirty="0" smtClean="0"/>
                <a:t>CCD (</a:t>
              </a:r>
              <a:r>
                <a:rPr lang="ja-JP" altLang="en-US" sz="2400" b="1" dirty="0" smtClean="0">
                  <a:solidFill>
                    <a:srgbClr val="FFFF00"/>
                  </a:solidFill>
                </a:rPr>
                <a:t>国産</a:t>
              </a:r>
              <a:r>
                <a:rPr lang="en-US" altLang="ja-JP" sz="2400" b="1" dirty="0" smtClean="0"/>
                <a:t>)</a:t>
              </a:r>
            </a:p>
            <a:p>
              <a:pPr algn="ctr"/>
              <a:r>
                <a:rPr lang="en-US" altLang="ja-JP" sz="2400" b="1" dirty="0" smtClean="0"/>
                <a:t>200 </a:t>
              </a:r>
              <a:endParaRPr lang="en-US" altLang="ja-JP" sz="2400" b="1" dirty="0"/>
            </a:p>
            <a:p>
              <a:pPr algn="ctr"/>
              <a:r>
                <a:rPr lang="en-US" altLang="ja-JP" sz="2400" b="1" dirty="0"/>
                <a:t>0.5 - 10 </a:t>
              </a:r>
            </a:p>
            <a:p>
              <a:pPr algn="ctr"/>
              <a:r>
                <a:rPr lang="ja-JP" altLang="en-US" sz="2400" b="1" dirty="0" smtClean="0">
                  <a:solidFill>
                    <a:srgbClr val="FFFF00"/>
                  </a:solidFill>
                </a:rPr>
                <a:t>～</a:t>
              </a:r>
              <a:r>
                <a:rPr lang="en-US" altLang="ja-JP" sz="2400" b="1" dirty="0" smtClean="0">
                  <a:solidFill>
                    <a:srgbClr val="FFFF00"/>
                  </a:solidFill>
                </a:rPr>
                <a:t>140 </a:t>
              </a:r>
              <a:r>
                <a:rPr lang="en-US" altLang="ja-JP" sz="2400" b="1" dirty="0" err="1" smtClean="0">
                  <a:solidFill>
                    <a:srgbClr val="FFFF00"/>
                  </a:solidFill>
                </a:rPr>
                <a:t>eV</a:t>
              </a:r>
              <a:endParaRPr lang="en-US" altLang="ja-JP" sz="2400" b="1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altLang="ja-JP" sz="2400" b="1" dirty="0" smtClean="0"/>
                <a:t>6 sec</a:t>
              </a:r>
            </a:p>
            <a:p>
              <a:pPr algn="ctr"/>
              <a:r>
                <a:rPr lang="en-US" altLang="ja-JP" sz="2400" b="1" dirty="0" smtClean="0"/>
                <a:t>1.5 </a:t>
              </a:r>
              <a:r>
                <a:rPr lang="en-US" altLang="ja-JP" sz="2400" b="1" dirty="0"/>
                <a:t>x </a:t>
              </a:r>
              <a:r>
                <a:rPr lang="en-US" altLang="ja-JP" sz="2400" b="1" dirty="0" smtClean="0"/>
                <a:t>80</a:t>
              </a:r>
              <a:endParaRPr lang="en-US" altLang="ja-JP" sz="2400" b="1" dirty="0"/>
            </a:p>
            <a:p>
              <a:pPr algn="ctr"/>
              <a:r>
                <a:rPr lang="en-US" altLang="ja-JP" sz="2400" b="1" dirty="0" smtClean="0"/>
                <a:t>1.5</a:t>
              </a:r>
            </a:p>
            <a:p>
              <a:pPr algn="ctr"/>
              <a:r>
                <a:rPr lang="en-US" altLang="ja-JP" sz="2400" b="1" dirty="0" smtClean="0"/>
                <a:t>0.1</a:t>
              </a:r>
              <a:endParaRPr lang="en-US" altLang="ja-JP" sz="2400" b="1" dirty="0"/>
            </a:p>
            <a:p>
              <a:pPr algn="ctr"/>
              <a:r>
                <a:rPr lang="en-US" altLang="ja-JP" sz="2400" b="1" dirty="0"/>
                <a:t>2 </a:t>
              </a:r>
              <a:r>
                <a:rPr lang="en-US" altLang="ja-JP" sz="2400" b="1" dirty="0" err="1"/>
                <a:t>mCrab</a:t>
              </a:r>
              <a:r>
                <a:rPr lang="en-US" altLang="ja-JP" sz="2400" b="1" dirty="0"/>
                <a:t>  / week</a:t>
              </a:r>
            </a:p>
          </p:txBody>
        </p:sp>
        <p:sp>
          <p:nvSpPr>
            <p:cNvPr id="35" name="Text Box 27"/>
            <p:cNvSpPr txBox="1">
              <a:spLocks noChangeArrowheads="1"/>
            </p:cNvSpPr>
            <p:nvPr/>
          </p:nvSpPr>
          <p:spPr bwMode="auto">
            <a:xfrm>
              <a:off x="5116344" y="4287375"/>
              <a:ext cx="2664298" cy="560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b="1" dirty="0" smtClean="0"/>
                <a:t>Solid state Slit Camera</a:t>
              </a:r>
            </a:p>
            <a:p>
              <a:pPr algn="ctr"/>
              <a:r>
                <a:rPr lang="en-US" altLang="ja-JP" sz="2400" b="1" dirty="0" smtClean="0"/>
                <a:t>(SSC)</a:t>
              </a:r>
              <a:endParaRPr lang="en-US" altLang="ja-JP" sz="2400" b="1" dirty="0"/>
            </a:p>
          </p:txBody>
        </p:sp>
        <p:sp>
          <p:nvSpPr>
            <p:cNvPr id="36" name="Text Box 28"/>
            <p:cNvSpPr txBox="1">
              <a:spLocks noChangeArrowheads="1"/>
            </p:cNvSpPr>
            <p:nvPr/>
          </p:nvSpPr>
          <p:spPr bwMode="auto">
            <a:xfrm>
              <a:off x="2741619" y="4287375"/>
              <a:ext cx="2490565" cy="560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b="1" dirty="0" smtClean="0"/>
                <a:t>Gas Slit Camera</a:t>
              </a:r>
            </a:p>
            <a:p>
              <a:pPr algn="ctr"/>
              <a:r>
                <a:rPr lang="en-US" altLang="ja-JP" sz="2400" b="1" dirty="0" smtClean="0"/>
                <a:t>(GSC)</a:t>
              </a:r>
              <a:endParaRPr lang="en-US" altLang="ja-JP" sz="2400" b="1" dirty="0"/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5429256" y="142852"/>
            <a:ext cx="3662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&lt;</a:t>
            </a:r>
            <a:r>
              <a:rPr kumimoji="1" lang="ja-JP" altLang="en-US" dirty="0" smtClean="0"/>
              <a:t>注意</a:t>
            </a:r>
            <a:r>
              <a:rPr lang="en-US" altLang="ja-JP" dirty="0" smtClean="0"/>
              <a:t>&gt;</a:t>
            </a:r>
          </a:p>
          <a:p>
            <a:r>
              <a:rPr kumimoji="1" lang="en-US" altLang="ja-JP" dirty="0" smtClean="0"/>
              <a:t>1 Crab = </a:t>
            </a:r>
            <a:r>
              <a:rPr kumimoji="1" lang="ja-JP" altLang="en-US" dirty="0" smtClean="0"/>
              <a:t>かに星雲の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線フラックス</a:t>
            </a:r>
            <a:endParaRPr kumimoji="1" lang="en-US" altLang="ja-JP" dirty="0" smtClean="0"/>
          </a:p>
          <a:p>
            <a:pPr algn="r"/>
            <a:r>
              <a:rPr kumimoji="1" lang="en-US" altLang="ja-JP" dirty="0" smtClean="0"/>
              <a:t>2 x 10</a:t>
            </a:r>
            <a:r>
              <a:rPr kumimoji="1" lang="en-US" altLang="ja-JP" baseline="30000" dirty="0" smtClean="0"/>
              <a:t>-8 </a:t>
            </a:r>
            <a:r>
              <a:rPr kumimoji="1" lang="en-US" altLang="ja-JP" dirty="0" smtClean="0"/>
              <a:t>ergs s-1 in 2 – 10 </a:t>
            </a:r>
            <a:r>
              <a:rPr kumimoji="1" lang="en-US" altLang="ja-JP" dirty="0" err="1" smtClean="0"/>
              <a:t>keV</a:t>
            </a:r>
            <a:endParaRPr kumimoji="1" lang="ja-JP" alt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Gas Slit Camera</a:t>
            </a:r>
            <a:r>
              <a:rPr kumimoji="1" lang="en-US" altLang="ja-JP" dirty="0" smtClean="0"/>
              <a:t>(GSC)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14378" y="1538575"/>
            <a:ext cx="230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 1 unit </a:t>
            </a:r>
            <a:r>
              <a:rPr kumimoji="1" lang="ja-JP" altLang="en-US" sz="2400" b="1" dirty="0" smtClean="0"/>
              <a:t>の模式図</a:t>
            </a:r>
            <a:endParaRPr kumimoji="1" lang="ja-JP" altLang="en-US" sz="2400" b="1" dirty="0"/>
          </a:p>
        </p:txBody>
      </p:sp>
      <p:pic>
        <p:nvPicPr>
          <p:cNvPr id="15" name="Picture 532" descr="MAXI-20071218_small_for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214290"/>
            <a:ext cx="2242164" cy="168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 descr="gsc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57368" y="2028844"/>
            <a:ext cx="5486400" cy="4114800"/>
          </a:xfrm>
          <a:noFill/>
          <a:ln/>
        </p:spPr>
      </p:pic>
      <p:cxnSp>
        <p:nvCxnSpPr>
          <p:cNvPr id="17" name="直線矢印コネクタ 16"/>
          <p:cNvCxnSpPr/>
          <p:nvPr/>
        </p:nvCxnSpPr>
        <p:spPr>
          <a:xfrm rot="5400000" flipH="1" flipV="1">
            <a:off x="5572132" y="1500174"/>
            <a:ext cx="2571768" cy="200026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071670" y="486312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 smtClean="0">
                <a:solidFill>
                  <a:srgbClr val="FF0000"/>
                </a:solidFill>
              </a:rPr>
              <a:t>ほぼ</a:t>
            </a:r>
            <a:r>
              <a:rPr lang="en-US" altLang="ja-JP" b="1" dirty="0" smtClean="0">
                <a:solidFill>
                  <a:srgbClr val="FF0000"/>
                </a:solidFill>
              </a:rPr>
              <a:t>A4</a:t>
            </a:r>
            <a:r>
              <a:rPr lang="ja-JP" altLang="en-US" b="1" dirty="0" smtClean="0">
                <a:solidFill>
                  <a:srgbClr val="FF0000"/>
                </a:solidFill>
              </a:rPr>
              <a:t>サイズ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b="1" dirty="0" smtClean="0">
                <a:solidFill>
                  <a:srgbClr val="FF0000"/>
                </a:solidFill>
              </a:rPr>
              <a:t>の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 smtClean="0">
                <a:solidFill>
                  <a:srgbClr val="FF0000"/>
                </a:solidFill>
              </a:rPr>
              <a:t>X</a:t>
            </a:r>
            <a:r>
              <a:rPr lang="ja-JP" altLang="en-US" b="1" dirty="0" smtClean="0">
                <a:solidFill>
                  <a:srgbClr val="FF0000"/>
                </a:solidFill>
              </a:rPr>
              <a:t>線入射窓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215206" y="4871877"/>
            <a:ext cx="1765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合計 </a:t>
            </a:r>
            <a:r>
              <a:rPr kumimoji="1" lang="en-US" altLang="ja-JP" sz="2400" b="1" dirty="0" smtClean="0"/>
              <a:t>6 units</a:t>
            </a:r>
          </a:p>
          <a:p>
            <a:r>
              <a:rPr lang="ja-JP" altLang="en-US" sz="2400" b="1" dirty="0" smtClean="0"/>
              <a:t>水平 </a:t>
            </a:r>
            <a:r>
              <a:rPr lang="en-US" altLang="ja-JP" sz="2400" b="1" dirty="0" smtClean="0"/>
              <a:t>3 units</a:t>
            </a:r>
          </a:p>
          <a:p>
            <a:r>
              <a:rPr lang="ja-JP" altLang="en-US" sz="2400" b="1" dirty="0" smtClean="0"/>
              <a:t>天頂 </a:t>
            </a:r>
            <a:r>
              <a:rPr lang="en-US" altLang="ja-JP" sz="2400" b="1" dirty="0" smtClean="0"/>
              <a:t>3 units</a:t>
            </a:r>
            <a:endParaRPr kumimoji="1" lang="ja-JP" altLang="en-US" sz="2400" b="1" dirty="0"/>
          </a:p>
        </p:txBody>
      </p:sp>
      <p:pic>
        <p:nvPicPr>
          <p:cNvPr id="12" name="Picture 13" descr="P10004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2000240"/>
            <a:ext cx="5572164" cy="417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/>
              <a:t>Solid-sate Slit Camera (SSC)</a:t>
            </a:r>
            <a:endParaRPr kumimoji="1" lang="ja-JP" altLang="en-US" sz="4000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pic>
        <p:nvPicPr>
          <p:cNvPr id="9" name="Picture 30" descr="maxi_ssc_cc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4000504"/>
            <a:ext cx="2286016" cy="217752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5" name="Picture 34" descr="SSC_flight_model_20071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38689" y="2500306"/>
            <a:ext cx="3976715" cy="3143272"/>
          </a:xfrm>
          <a:prstGeom prst="rect">
            <a:avLst/>
          </a:prstGeom>
          <a:noFill/>
        </p:spPr>
      </p:pic>
      <p:pic>
        <p:nvPicPr>
          <p:cNvPr id="16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099" y="1500174"/>
            <a:ext cx="3844463" cy="2357454"/>
          </a:xfrm>
          <a:prstGeom prst="rect">
            <a:avLst/>
          </a:prstGeom>
          <a:noFill/>
        </p:spPr>
      </p:pic>
      <p:pic>
        <p:nvPicPr>
          <p:cNvPr id="18" name="Picture 532" descr="MAXI-20071218_small_for_PP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214290"/>
            <a:ext cx="2242164" cy="168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直線矢印コネクタ 19"/>
          <p:cNvCxnSpPr/>
          <p:nvPr/>
        </p:nvCxnSpPr>
        <p:spPr>
          <a:xfrm rot="5400000" flipH="1" flipV="1">
            <a:off x="6536545" y="2250273"/>
            <a:ext cx="3000396" cy="357190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rot="5400000" flipH="1" flipV="1">
            <a:off x="5965041" y="1035827"/>
            <a:ext cx="2286016" cy="164307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500562" y="1428736"/>
            <a:ext cx="1857388" cy="1214446"/>
          </a:xfrm>
          <a:prstGeom prst="line">
            <a:avLst/>
          </a:prstGeom>
          <a:ln w="3810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4500562" y="3786190"/>
            <a:ext cx="500066" cy="285752"/>
          </a:xfrm>
          <a:prstGeom prst="line">
            <a:avLst/>
          </a:prstGeom>
          <a:ln w="3810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rot="10800000" flipV="1">
            <a:off x="1571604" y="3071810"/>
            <a:ext cx="1571636" cy="928694"/>
          </a:xfrm>
          <a:prstGeom prst="line">
            <a:avLst/>
          </a:prstGeom>
          <a:ln w="38100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rot="16200000" flipH="1">
            <a:off x="3143240" y="3286124"/>
            <a:ext cx="928694" cy="500066"/>
          </a:xfrm>
          <a:prstGeom prst="line">
            <a:avLst/>
          </a:prstGeom>
          <a:ln w="38100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4643438" y="5715016"/>
            <a:ext cx="4104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2 units (</a:t>
            </a:r>
            <a:r>
              <a:rPr lang="ja-JP" altLang="en-US" sz="2400" b="1" dirty="0" smtClean="0"/>
              <a:t>水平視野と天頂視野</a:t>
            </a:r>
            <a:r>
              <a:rPr lang="en-US" altLang="ja-JP" sz="2400" b="1" dirty="0" smtClean="0"/>
              <a:t>)</a:t>
            </a:r>
            <a:endParaRPr kumimoji="1" lang="ja-JP" altLang="en-US" sz="2400" b="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61767" y="5762170"/>
            <a:ext cx="19527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CCD Chip</a:t>
            </a:r>
          </a:p>
          <a:p>
            <a:r>
              <a:rPr lang="en-US" altLang="ja-JP" b="1" dirty="0" smtClean="0"/>
              <a:t>(</a:t>
            </a:r>
            <a:r>
              <a:rPr lang="ja-JP" altLang="en-US" b="1" dirty="0" smtClean="0"/>
              <a:t>浜松ホトニクス</a:t>
            </a:r>
            <a:r>
              <a:rPr lang="en-US" altLang="ja-JP" b="1" dirty="0" smtClean="0"/>
              <a:t>)</a:t>
            </a:r>
            <a:endParaRPr kumimoji="1" lang="ja-JP" altLang="en-US" b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42910" y="1071546"/>
            <a:ext cx="389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1 unit </a:t>
            </a:r>
            <a:r>
              <a:rPr kumimoji="1" lang="ja-JP" altLang="en-US" sz="2400" b="1" dirty="0" smtClean="0"/>
              <a:t>の写真</a:t>
            </a:r>
            <a:r>
              <a:rPr kumimoji="1" lang="en-US" altLang="ja-JP" sz="2000" b="1" dirty="0" smtClean="0"/>
              <a:t>(</a:t>
            </a:r>
            <a:r>
              <a:rPr kumimoji="1" lang="ja-JP" altLang="en-US" sz="2000" b="1" dirty="0" smtClean="0"/>
              <a:t>コリメータなし</a:t>
            </a:r>
            <a:r>
              <a:rPr kumimoji="1" lang="en-US" altLang="ja-JP" sz="2000" b="1" dirty="0" smtClean="0"/>
              <a:t>)</a:t>
            </a:r>
            <a:endParaRPr kumimoji="1" lang="ja-JP" altLang="en-US" sz="2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MAXI GSC</a:t>
            </a:r>
            <a:r>
              <a:rPr kumimoji="1" lang="ja-JP" altLang="en-US" dirty="0" smtClean="0"/>
              <a:t>で得られる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線光度曲線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580881" y="1702346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かに星雲を仮定</a:t>
            </a:r>
            <a:endPara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13" descr="CrabLCc100d_raw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264" r="7512" b="35764"/>
          <a:stretch>
            <a:fillRect/>
          </a:stretch>
        </p:blipFill>
        <p:spPr bwMode="auto">
          <a:xfrm>
            <a:off x="1643042" y="2143128"/>
            <a:ext cx="5857916" cy="407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直線矢印コネクタ 27"/>
          <p:cNvCxnSpPr/>
          <p:nvPr/>
        </p:nvCxnSpPr>
        <p:spPr>
          <a:xfrm>
            <a:off x="2500298" y="2928934"/>
            <a:ext cx="4214842" cy="158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4143372" y="2500306"/>
            <a:ext cx="87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0000FF"/>
                </a:solidFill>
              </a:rPr>
              <a:t>約</a:t>
            </a:r>
            <a:r>
              <a:rPr lang="en-US" altLang="ja-JP" b="1" dirty="0" smtClean="0">
                <a:solidFill>
                  <a:srgbClr val="0000FF"/>
                </a:solidFill>
              </a:rPr>
              <a:t>20</a:t>
            </a:r>
            <a:r>
              <a:rPr lang="ja-JP" altLang="en-US" b="1" dirty="0" smtClean="0">
                <a:solidFill>
                  <a:srgbClr val="0000FF"/>
                </a:solidFill>
              </a:rPr>
              <a:t>分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392434" y="235743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水平視野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600732" y="3416858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天頂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視野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4286248" y="4498982"/>
            <a:ext cx="928694" cy="158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3914515" y="407194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B050"/>
                </a:solidFill>
              </a:rPr>
              <a:t>放射線帯の影響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572396" y="5072074"/>
            <a:ext cx="1233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1</a:t>
            </a:r>
            <a:r>
              <a:rPr kumimoji="1" lang="ja-JP" altLang="en-US" sz="2400" b="1" dirty="0" smtClean="0"/>
              <a:t>日</a:t>
            </a:r>
            <a:endParaRPr kumimoji="1" lang="en-US" altLang="ja-JP" sz="2400" b="1" dirty="0" smtClean="0"/>
          </a:p>
          <a:p>
            <a:r>
              <a:rPr kumimoji="1" lang="en-US" altLang="ja-JP" sz="2400" b="1" dirty="0" smtClean="0"/>
              <a:t>16scans</a:t>
            </a:r>
            <a:endParaRPr kumimoji="1" lang="ja-JP" altLang="en-US" sz="2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</a:t>
            </a:r>
            <a:r>
              <a:rPr kumimoji="1" lang="ja-JP" altLang="en-US" dirty="0" smtClean="0"/>
              <a:t>で得られる全天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線画像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pic>
        <p:nvPicPr>
          <p:cNvPr id="7" name="Picture 5" descr="anime_galac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826911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5357818" y="6072206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1</a:t>
            </a:r>
            <a:r>
              <a:rPr kumimoji="1" lang="ja-JP" altLang="en-US" sz="2400" b="1" dirty="0" smtClean="0"/>
              <a:t>画像</a:t>
            </a:r>
            <a:r>
              <a:rPr kumimoji="1" lang="en-US" altLang="ja-JP" sz="2400" b="1" dirty="0" smtClean="0"/>
              <a:t>=1</a:t>
            </a:r>
            <a:r>
              <a:rPr kumimoji="1" lang="ja-JP" altLang="en-US" sz="2400" b="1" dirty="0" smtClean="0"/>
              <a:t>日</a:t>
            </a:r>
            <a:r>
              <a:rPr kumimoji="1" lang="en-US" altLang="ja-JP" sz="2400" b="1" dirty="0" smtClean="0"/>
              <a:t>, </a:t>
            </a:r>
            <a:r>
              <a:rPr lang="en-US" altLang="ja-JP" sz="2400" b="1" dirty="0" smtClean="0"/>
              <a:t>1</a:t>
            </a:r>
            <a:r>
              <a:rPr kumimoji="1" lang="ja-JP" altLang="en-US" sz="2400" b="1" dirty="0" smtClean="0"/>
              <a:t>月分</a:t>
            </a:r>
            <a:endParaRPr kumimoji="1" lang="ja-JP" altLang="en-US" sz="2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</a:t>
            </a:r>
            <a:r>
              <a:rPr kumimoji="1" lang="ja-JP" altLang="en-US" dirty="0" smtClean="0"/>
              <a:t>で得られる全天</a:t>
            </a:r>
            <a:r>
              <a:rPr kumimoji="1" lang="en-US" altLang="ja-JP" dirty="0" smtClean="0"/>
              <a:t>X</a:t>
            </a:r>
            <a:r>
              <a:rPr lang="ja-JP" altLang="en-US" dirty="0" smtClean="0"/>
              <a:t>線</a:t>
            </a:r>
            <a:r>
              <a:rPr kumimoji="1" lang="ja-JP" altLang="en-US" dirty="0" smtClean="0"/>
              <a:t>画像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pic>
        <p:nvPicPr>
          <p:cNvPr id="7" name="maxi_movie_000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0166" y="1643050"/>
            <a:ext cx="6172224" cy="46291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自己紹介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500594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氏名 </a:t>
            </a:r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磯部 直樹</a:t>
            </a:r>
            <a:endParaRPr lang="en-US" altLang="ja-JP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生年月日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昭和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(35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歳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kumimoji="1"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所属 </a:t>
            </a:r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kumimoji="1"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京都大学 理学研究科 宇宙物理学教室</a:t>
            </a:r>
            <a:endParaRPr kumimoji="1" lang="en-US" altLang="ja-JP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身分 </a:t>
            </a:r>
            <a:r>
              <a:rPr kumimoji="1"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G-COE</a:t>
            </a:r>
            <a:r>
              <a:rPr kumimoji="1"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研究員</a:t>
            </a:r>
            <a:endParaRPr kumimoji="1" lang="en-US" altLang="ja-JP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研究歴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r>
              <a:rPr kumimoji="1"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東京大学 大学院 理学研究科</a:t>
            </a:r>
            <a:endParaRPr kumimoji="1" lang="en-US" altLang="ja-JP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宇宙開発事業団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宇宙航空研究開発機構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/>
            <a:r>
              <a:rPr kumimoji="1"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理化学研究所</a:t>
            </a:r>
            <a:endParaRPr kumimoji="1" lang="en-US" altLang="ja-JP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専門 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X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線天文学、ブラックホール</a:t>
            </a:r>
            <a:endParaRPr lang="en-US" altLang="ja-JP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活動銀河中心核ジェット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電波銀河、ブレーザー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2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超光度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線源の正体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ASTRO-E, MAXI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の開発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番号プレースホルダ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4089B5-564A-4B45-A207-3DDA4D17B554}" type="slidenum">
              <a:rPr lang="en-US" altLang="ja-JP"/>
              <a:pPr/>
              <a:t>20</a:t>
            </a:fld>
            <a:endParaRPr lang="en-US" altLang="ja-JP"/>
          </a:p>
        </p:txBody>
      </p:sp>
      <p:pic>
        <p:nvPicPr>
          <p:cNvPr id="27654" name="Picture 7" descr="MAXI-w-rad黒枠拡大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572000"/>
            <a:ext cx="2270125" cy="1516063"/>
          </a:xfrm>
          <a:noFill/>
        </p:spPr>
      </p:pic>
      <p:pic>
        <p:nvPicPr>
          <p:cNvPr id="27655" name="Picture 9" descr="ISS透明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47649" y="2819405"/>
            <a:ext cx="2295525" cy="1252537"/>
          </a:xfrm>
          <a:solidFill>
            <a:schemeClr val="tx1"/>
          </a:solidFill>
        </p:spPr>
      </p:pic>
      <p:pic>
        <p:nvPicPr>
          <p:cNvPr id="27656" name="Picture 12" descr="tdrs_colo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527298" y="1500174"/>
            <a:ext cx="1830388" cy="1282700"/>
          </a:xfrm>
          <a:solidFill>
            <a:schemeClr val="tx1"/>
          </a:solidFill>
        </p:spPr>
      </p:pic>
      <p:pic>
        <p:nvPicPr>
          <p:cNvPr id="27657" name="Picture 15" descr="ホワイトサンズアンテナ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57752" y="1585908"/>
            <a:ext cx="1477962" cy="1200150"/>
          </a:xfrm>
          <a:solidFill>
            <a:schemeClr val="tx1"/>
          </a:solidFill>
          <a:ln>
            <a:noFill/>
          </a:ln>
        </p:spPr>
      </p:pic>
      <p:sp>
        <p:nvSpPr>
          <p:cNvPr id="27651" name="Freeform 28"/>
          <p:cNvSpPr>
            <a:spLocks/>
          </p:cNvSpPr>
          <p:nvPr/>
        </p:nvSpPr>
        <p:spPr bwMode="auto">
          <a:xfrm>
            <a:off x="504825" y="3643313"/>
            <a:ext cx="1555750" cy="1555750"/>
          </a:xfrm>
          <a:custGeom>
            <a:avLst/>
            <a:gdLst>
              <a:gd name="T0" fmla="*/ 791 w 980"/>
              <a:gd name="T1" fmla="*/ 0 h 980"/>
              <a:gd name="T2" fmla="*/ 0 w 980"/>
              <a:gd name="T3" fmla="*/ 662 h 980"/>
              <a:gd name="T4" fmla="*/ 980 w 980"/>
              <a:gd name="T5" fmla="*/ 980 h 980"/>
              <a:gd name="T6" fmla="*/ 791 w 980"/>
              <a:gd name="T7" fmla="*/ 0 h 980"/>
              <a:gd name="T8" fmla="*/ 0 60000 65536"/>
              <a:gd name="T9" fmla="*/ 0 60000 65536"/>
              <a:gd name="T10" fmla="*/ 0 60000 65536"/>
              <a:gd name="T11" fmla="*/ 0 60000 65536"/>
              <a:gd name="T12" fmla="*/ 0 w 980"/>
              <a:gd name="T13" fmla="*/ 0 h 980"/>
              <a:gd name="T14" fmla="*/ 980 w 980"/>
              <a:gd name="T15" fmla="*/ 980 h 9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0" h="980">
                <a:moveTo>
                  <a:pt x="791" y="0"/>
                </a:moveTo>
                <a:lnTo>
                  <a:pt x="0" y="662"/>
                </a:lnTo>
                <a:lnTo>
                  <a:pt x="980" y="980"/>
                </a:lnTo>
                <a:lnTo>
                  <a:pt x="791" y="0"/>
                </a:lnTo>
                <a:close/>
              </a:path>
            </a:pathLst>
          </a:custGeom>
          <a:noFill/>
          <a:ln w="9525">
            <a:solidFill>
              <a:srgbClr val="FF0000">
                <a:alpha val="12157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7652" name="Oval 24"/>
          <p:cNvSpPr>
            <a:spLocks noChangeArrowheads="1"/>
          </p:cNvSpPr>
          <p:nvPr/>
        </p:nvSpPr>
        <p:spPr bwMode="auto">
          <a:xfrm>
            <a:off x="190500" y="4462463"/>
            <a:ext cx="1897063" cy="1870075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7653" name="Picture 23" descr="運用棟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0538" y="3311525"/>
            <a:ext cx="1982787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20" descr="DRTS透明colo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33663" y="4418013"/>
            <a:ext cx="1584325" cy="14366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27659" name="Picture 22" descr="TKSCアンテナ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87900" y="4929198"/>
            <a:ext cx="1490663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Line 25"/>
          <p:cNvSpPr>
            <a:spLocks noChangeShapeType="1"/>
          </p:cNvSpPr>
          <p:nvPr/>
        </p:nvSpPr>
        <p:spPr bwMode="auto">
          <a:xfrm flipH="1">
            <a:off x="531813" y="3643313"/>
            <a:ext cx="1243012" cy="10382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7661" name="Line 27"/>
          <p:cNvSpPr>
            <a:spLocks noChangeShapeType="1"/>
          </p:cNvSpPr>
          <p:nvPr/>
        </p:nvSpPr>
        <p:spPr bwMode="auto">
          <a:xfrm>
            <a:off x="1774825" y="3643313"/>
            <a:ext cx="300038" cy="15843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27662" name="Picture 29" descr="青い動く矢印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1589456">
            <a:off x="2074863" y="2692400"/>
            <a:ext cx="893762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30" descr="青い動く矢印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912187">
            <a:off x="2276475" y="3983038"/>
            <a:ext cx="893763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31" descr="青い動く矢印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60813" y="2120900"/>
            <a:ext cx="893762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32" descr="青い動く矢印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600543">
            <a:off x="4018914" y="5228225"/>
            <a:ext cx="893762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6" name="Picture 33" descr="青い動く矢印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535555">
            <a:off x="6225875" y="5078903"/>
            <a:ext cx="754062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34" descr="青い動く矢印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13500" y="2081213"/>
            <a:ext cx="893763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8" name="AutoShape 40"/>
          <p:cNvSpPr>
            <a:spLocks noChangeArrowheads="1"/>
          </p:cNvSpPr>
          <p:nvPr/>
        </p:nvSpPr>
        <p:spPr bwMode="auto">
          <a:xfrm>
            <a:off x="7272365" y="1714488"/>
            <a:ext cx="1300163" cy="10668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2400" b="1" dirty="0" smtClean="0"/>
              <a:t>NASA</a:t>
            </a:r>
          </a:p>
          <a:p>
            <a:pPr algn="ctr"/>
            <a:r>
              <a:rPr lang="en-US" altLang="ja-JP" sz="2400" b="1" dirty="0" smtClean="0"/>
              <a:t>MSFC</a:t>
            </a:r>
            <a:endParaRPr lang="ja-JP" altLang="en-US" sz="2400" b="1" dirty="0"/>
          </a:p>
        </p:txBody>
      </p:sp>
      <p:pic>
        <p:nvPicPr>
          <p:cNvPr id="27671" name="Picture 35" descr="青い動く矢印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42225" y="2908300"/>
            <a:ext cx="2682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2" name="Text Box 43"/>
          <p:cNvSpPr txBox="1">
            <a:spLocks noChangeArrowheads="1"/>
          </p:cNvSpPr>
          <p:nvPr/>
        </p:nvSpPr>
        <p:spPr bwMode="auto">
          <a:xfrm>
            <a:off x="6858016" y="4781550"/>
            <a:ext cx="19748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800" b="1" dirty="0" smtClean="0"/>
              <a:t>JAXA </a:t>
            </a:r>
            <a:r>
              <a:rPr lang="ja-JP" altLang="en-US" sz="1800" b="1" dirty="0" smtClean="0"/>
              <a:t>つくば</a:t>
            </a:r>
            <a:endParaRPr lang="en-US" altLang="ja-JP" sz="1800" b="1" dirty="0" smtClean="0"/>
          </a:p>
          <a:p>
            <a:pPr algn="ctr"/>
            <a:r>
              <a:rPr lang="ja-JP" altLang="en-US" sz="1800" b="1" dirty="0" smtClean="0"/>
              <a:t>宇宙センター</a:t>
            </a:r>
            <a:endParaRPr lang="en-US" altLang="ja-JP" sz="1800" b="1" dirty="0"/>
          </a:p>
        </p:txBody>
      </p:sp>
      <p:sp>
        <p:nvSpPr>
          <p:cNvPr id="27673" name="Text Box 46"/>
          <p:cNvSpPr txBox="1">
            <a:spLocks noChangeArrowheads="1"/>
          </p:cNvSpPr>
          <p:nvPr/>
        </p:nvSpPr>
        <p:spPr bwMode="auto">
          <a:xfrm>
            <a:off x="1285852" y="6257948"/>
            <a:ext cx="1143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FF00"/>
                </a:solidFill>
              </a:rPr>
              <a:t>MAXI</a:t>
            </a:r>
            <a:endParaRPr lang="en-US" altLang="ja-JP" sz="2400" b="1" dirty="0">
              <a:solidFill>
                <a:srgbClr val="FFFF00"/>
              </a:solidFill>
            </a:endParaRPr>
          </a:p>
        </p:txBody>
      </p:sp>
      <p:sp>
        <p:nvSpPr>
          <p:cNvPr id="27692" name="Text Box 55"/>
          <p:cNvSpPr txBox="1">
            <a:spLocks noChangeArrowheads="1"/>
          </p:cNvSpPr>
          <p:nvPr/>
        </p:nvSpPr>
        <p:spPr bwMode="auto">
          <a:xfrm>
            <a:off x="4572000" y="2857496"/>
            <a:ext cx="20256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u="sng" dirty="0" smtClean="0"/>
              <a:t>NASA </a:t>
            </a:r>
            <a:r>
              <a:rPr lang="ja-JP" altLang="en-US" sz="2400" b="1" u="sng" dirty="0" smtClean="0"/>
              <a:t>リンク</a:t>
            </a:r>
            <a:endParaRPr lang="en-US" altLang="ja-JP" sz="2400" b="1" u="sng" dirty="0"/>
          </a:p>
        </p:txBody>
      </p:sp>
      <p:sp>
        <p:nvSpPr>
          <p:cNvPr id="27677" name="Rectangle 66"/>
          <p:cNvSpPr>
            <a:spLocks noChangeArrowheads="1"/>
          </p:cNvSpPr>
          <p:nvPr/>
        </p:nvSpPr>
        <p:spPr bwMode="auto">
          <a:xfrm>
            <a:off x="4756164" y="1235062"/>
            <a:ext cx="1887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kumimoji="1" lang="en-US" altLang="ja-JP" sz="1600" b="1"/>
              <a:t>White Sands,USA </a:t>
            </a:r>
          </a:p>
        </p:txBody>
      </p:sp>
      <p:sp>
        <p:nvSpPr>
          <p:cNvPr id="27678" name="Text Box 67"/>
          <p:cNvSpPr txBox="1">
            <a:spLocks noChangeArrowheads="1"/>
          </p:cNvSpPr>
          <p:nvPr/>
        </p:nvSpPr>
        <p:spPr bwMode="auto">
          <a:xfrm>
            <a:off x="7358082" y="5857892"/>
            <a:ext cx="902812" cy="52322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 smtClean="0"/>
              <a:t>理研</a:t>
            </a:r>
            <a:endParaRPr lang="en-US" altLang="ja-JP" sz="2800" dirty="0"/>
          </a:p>
        </p:txBody>
      </p:sp>
      <p:pic>
        <p:nvPicPr>
          <p:cNvPr id="27679" name="Picture 68" descr="青い動く矢印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61298" y="5378466"/>
            <a:ext cx="2682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テキスト ボックス 46"/>
          <p:cNvSpPr txBox="1"/>
          <p:nvPr/>
        </p:nvSpPr>
        <p:spPr>
          <a:xfrm>
            <a:off x="2733106" y="592933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/>
              <a:t>こだま衛星</a:t>
            </a:r>
            <a:endParaRPr kumimoji="1" lang="ja-JP" altLang="en-US" b="1" dirty="0"/>
          </a:p>
        </p:txBody>
      </p:sp>
      <p:sp>
        <p:nvSpPr>
          <p:cNvPr id="48" name="タイトル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</a:t>
            </a:r>
            <a:r>
              <a:rPr kumimoji="1" lang="ja-JP" altLang="en-US" dirty="0" smtClean="0"/>
              <a:t>のデータリンク</a:t>
            </a:r>
            <a:endParaRPr kumimoji="1" lang="ja-JP" altLang="en-US" dirty="0"/>
          </a:p>
        </p:txBody>
      </p:sp>
      <p:sp>
        <p:nvSpPr>
          <p:cNvPr id="51" name="Text Box 43"/>
          <p:cNvSpPr txBox="1">
            <a:spLocks noChangeArrowheads="1"/>
          </p:cNvSpPr>
          <p:nvPr/>
        </p:nvSpPr>
        <p:spPr bwMode="auto">
          <a:xfrm>
            <a:off x="4357686" y="6072206"/>
            <a:ext cx="23574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800" b="1" dirty="0" smtClean="0"/>
              <a:t>JAXA </a:t>
            </a:r>
          </a:p>
          <a:p>
            <a:pPr algn="ctr"/>
            <a:r>
              <a:rPr lang="ja-JP" altLang="en-US" sz="1800" b="1" dirty="0" smtClean="0"/>
              <a:t>つくば宇宙センター</a:t>
            </a:r>
            <a:endParaRPr lang="en-US" altLang="ja-JP" sz="1800" b="1" dirty="0"/>
          </a:p>
        </p:txBody>
      </p:sp>
      <p:sp>
        <p:nvSpPr>
          <p:cNvPr id="52" name="Text Box 55"/>
          <p:cNvSpPr txBox="1">
            <a:spLocks noChangeArrowheads="1"/>
          </p:cNvSpPr>
          <p:nvPr/>
        </p:nvSpPr>
        <p:spPr bwMode="auto">
          <a:xfrm>
            <a:off x="4357686" y="4286256"/>
            <a:ext cx="20256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u="sng" dirty="0" smtClean="0"/>
              <a:t>JAXA </a:t>
            </a:r>
            <a:r>
              <a:rPr lang="ja-JP" altLang="en-US" sz="2400" b="1" u="sng" dirty="0" smtClean="0"/>
              <a:t>リンク</a:t>
            </a:r>
            <a:endParaRPr lang="en-US" altLang="ja-JP" sz="2400" b="1" u="sng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1438" y="1500174"/>
            <a:ext cx="2571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FF00"/>
                </a:solidFill>
              </a:rPr>
              <a:t>1</a:t>
            </a:r>
            <a:r>
              <a:rPr kumimoji="1" lang="ja-JP" altLang="en-US" sz="2400" b="1" dirty="0" smtClean="0">
                <a:solidFill>
                  <a:srgbClr val="FFFF00"/>
                </a:solidFill>
              </a:rPr>
              <a:t>日</a:t>
            </a:r>
            <a:r>
              <a:rPr kumimoji="1" lang="en-US" altLang="ja-JP" sz="2400" b="1" dirty="0" smtClean="0">
                <a:solidFill>
                  <a:srgbClr val="FFFF00"/>
                </a:solidFill>
              </a:rPr>
              <a:t>21</a:t>
            </a:r>
            <a:r>
              <a:rPr kumimoji="1" lang="ja-JP" altLang="en-US" sz="2400" b="1" dirty="0" smtClean="0">
                <a:solidFill>
                  <a:srgbClr val="FFFF00"/>
                </a:solidFill>
              </a:rPr>
              <a:t>時間程度の</a:t>
            </a:r>
            <a:endParaRPr kumimoji="1" lang="en-US" altLang="ja-JP" sz="2400" b="1" dirty="0" smtClean="0">
              <a:solidFill>
                <a:srgbClr val="FFFF00"/>
              </a:solidFill>
            </a:endParaRPr>
          </a:p>
          <a:p>
            <a:pPr algn="ctr"/>
            <a:r>
              <a:rPr kumimoji="1" lang="ja-JP" altLang="en-US" sz="2400" b="1" dirty="0" smtClean="0">
                <a:solidFill>
                  <a:srgbClr val="FFFF00"/>
                </a:solidFill>
              </a:rPr>
              <a:t>リアルタイム</a:t>
            </a:r>
            <a:endParaRPr kumimoji="1" lang="en-US" altLang="ja-JP" sz="2400" b="1" dirty="0" smtClean="0">
              <a:solidFill>
                <a:srgbClr val="FFFF00"/>
              </a:solidFill>
            </a:endParaRPr>
          </a:p>
          <a:p>
            <a:pPr algn="ctr"/>
            <a:r>
              <a:rPr kumimoji="1" lang="ja-JP" altLang="en-US" sz="2400" b="1" dirty="0" smtClean="0">
                <a:solidFill>
                  <a:srgbClr val="FFFF00"/>
                </a:solidFill>
              </a:rPr>
              <a:t>データリンク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33" name="日付プレースホルダ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34" name="フッター プレースホルダ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</a:t>
            </a:r>
            <a:r>
              <a:rPr kumimoji="1" lang="ja-JP" altLang="en-US" dirty="0" smtClean="0"/>
              <a:t>のスケジュール</a:t>
            </a:r>
            <a:endParaRPr kumimoji="1"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 スペースシャトルで打ち上げ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http://iss.jaxa.jp/library/video/nasatv.html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 「きぼう」へ取り付け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 電源 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</a:p>
          <a:p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月末 </a:t>
            </a:r>
            <a:r>
              <a:rPr kumimoji="1"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Light Release</a:t>
            </a:r>
          </a:p>
          <a:p>
            <a:pPr lvl="2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初期観測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検出器の軌道上較正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月初 較正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済み全天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線画像公開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月末 定常観測開始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月データ公開開始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</a:t>
            </a:r>
            <a:r>
              <a:rPr kumimoji="1" lang="ja-JP" altLang="en-US" dirty="0" smtClean="0"/>
              <a:t>のデータ公開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143504" y="5896293"/>
            <a:ext cx="3143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/>
              <a:t>http</a:t>
            </a:r>
            <a:r>
              <a:rPr lang="en-US" altLang="ja-JP" sz="2400" b="1" dirty="0"/>
              <a:t>://maxi.riken.jp/</a:t>
            </a:r>
          </a:p>
        </p:txBody>
      </p:sp>
      <p:sp>
        <p:nvSpPr>
          <p:cNvPr id="18" name="コンテンツ プレースホルダ 17"/>
          <p:cNvSpPr>
            <a:spLocks noGrp="1"/>
          </p:cNvSpPr>
          <p:nvPr>
            <p:ph sz="half" idx="1"/>
          </p:nvPr>
        </p:nvSpPr>
        <p:spPr>
          <a:xfrm>
            <a:off x="285720" y="1285860"/>
            <a:ext cx="4429156" cy="5072098"/>
          </a:xfrm>
        </p:spPr>
        <p:txBody>
          <a:bodyPr>
            <a:noAutofit/>
          </a:bodyPr>
          <a:lstStyle/>
          <a:p>
            <a:r>
              <a:rPr kumimoji="1"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突発天体の速報 </a:t>
            </a:r>
            <a:endParaRPr kumimoji="1"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 (+GCN) </a:t>
            </a:r>
            <a:endParaRPr kumimoji="1"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定常公開データ</a:t>
            </a:r>
            <a:endParaRPr kumimoji="1"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あらかじめ選択した約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</a:t>
            </a:r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天体</a:t>
            </a:r>
            <a:endParaRPr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r">
              <a:buNone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チーム外からの要求にも対応予定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2"/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ライトカーブ</a:t>
            </a:r>
            <a:endParaRPr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/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GSC : 2-5/5-10/10-30 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</a:t>
            </a:r>
            <a:endParaRPr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/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SSC  : 0.5-2/2-5/5-10 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</a:t>
            </a:r>
            <a:endParaRPr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スペクトル 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(+</a:t>
            </a:r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レスポンス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/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全天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線画像</a:t>
            </a:r>
            <a:endParaRPr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Daily/Weekly/Monthly</a:t>
            </a:r>
          </a:p>
          <a:p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オンデマンドデータ</a:t>
            </a:r>
            <a:endParaRPr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r>
              <a:rPr kumimoji="1"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kumimoji="1"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月を予定</a:t>
            </a:r>
            <a:endParaRPr kumimoji="1"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座標を指定</a:t>
            </a:r>
            <a:endParaRPr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ライトカーブ</a:t>
            </a:r>
            <a:endParaRPr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スペクトル 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(+</a:t>
            </a:r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レスポンス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2"/>
            <a:r>
              <a:rPr kumimoji="1"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画像</a:t>
            </a:r>
            <a:endParaRPr kumimoji="1"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4" descr="maxi_dem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786313" y="1785926"/>
            <a:ext cx="3929091" cy="414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5072066" y="1314378"/>
            <a:ext cx="3362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/>
              <a:t>理研の</a:t>
            </a:r>
            <a:r>
              <a:rPr lang="en-US" altLang="ja-JP" sz="2000" b="1" dirty="0" smtClean="0"/>
              <a:t>MAXI</a:t>
            </a:r>
            <a:r>
              <a:rPr lang="ja-JP" altLang="en-US" sz="2000" b="1" dirty="0" smtClean="0"/>
              <a:t>データ公開</a:t>
            </a:r>
            <a:r>
              <a:rPr lang="en-US" altLang="ja-JP" sz="2000" b="1" dirty="0" smtClean="0"/>
              <a:t>Web</a:t>
            </a:r>
            <a:endParaRPr kumimoji="1" lang="ja-JP" altLang="en-US" sz="2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</a:t>
            </a:r>
            <a:r>
              <a:rPr kumimoji="1" lang="ja-JP" altLang="en-US" dirty="0" smtClean="0"/>
              <a:t>は今</a:t>
            </a:r>
            <a:endParaRPr kumimoji="1"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8" name="Picture 4" descr="cargo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3728" y="1428736"/>
            <a:ext cx="2773892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argo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80554" y="1428736"/>
            <a:ext cx="2773892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571472" y="6000768"/>
            <a:ext cx="8042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NASA/MSFC</a:t>
            </a:r>
            <a:r>
              <a:rPr lang="ja-JP" altLang="en-US" sz="2400" b="1" dirty="0" smtClean="0">
                <a:solidFill>
                  <a:srgbClr val="FFFF00"/>
                </a:solidFill>
              </a:rPr>
              <a:t>にて、スペースシャトルでの打ち上げを待つ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50031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3. </a:t>
            </a:r>
            <a:r>
              <a:rPr lang="en-US" altLang="ja-JP" dirty="0" smtClean="0"/>
              <a:t>MAXI</a:t>
            </a:r>
            <a:r>
              <a:rPr lang="ja-JP" altLang="en-US" dirty="0" smtClean="0"/>
              <a:t>のサイエンス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14414" y="4143380"/>
            <a:ext cx="6670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ただし、私が注目していること</a:t>
            </a:r>
            <a:endParaRPr kumimoji="1" lang="ja-JP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</a:t>
            </a:r>
            <a:r>
              <a:rPr kumimoji="1" lang="ja-JP" altLang="en-US" dirty="0" smtClean="0"/>
              <a:t>で期待されるサイエンス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71490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ja-JP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突発</a:t>
            </a: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線天体の発見と速報</a:t>
            </a:r>
            <a:endParaRPr lang="en-US" altLang="ja-JP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</a:pPr>
            <a:r>
              <a:rPr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X-ray binaries (BH, NS, WD)</a:t>
            </a:r>
          </a:p>
          <a:p>
            <a:pPr lvl="2">
              <a:lnSpc>
                <a:spcPct val="120000"/>
              </a:lnSpc>
            </a:pPr>
            <a:r>
              <a:rPr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Galactic transients (AXPs, SGRs, flare stars, novae, …)</a:t>
            </a:r>
          </a:p>
          <a:p>
            <a:pPr lvl="2">
              <a:lnSpc>
                <a:spcPct val="120000"/>
              </a:lnSpc>
            </a:pPr>
            <a:r>
              <a:rPr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AGNs</a:t>
            </a:r>
          </a:p>
          <a:p>
            <a:pPr lvl="2">
              <a:lnSpc>
                <a:spcPct val="120000"/>
              </a:lnSpc>
            </a:pPr>
            <a:r>
              <a:rPr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GRBs</a:t>
            </a:r>
          </a:p>
          <a:p>
            <a:pPr lvl="1">
              <a:lnSpc>
                <a:spcPct val="120000"/>
              </a:lnSpc>
            </a:pP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 alerts (GRBs, new sources, and outbursts of known sources)</a:t>
            </a:r>
          </a:p>
          <a:p>
            <a:pPr>
              <a:lnSpc>
                <a:spcPct val="120000"/>
              </a:lnSpc>
            </a:pPr>
            <a:r>
              <a:rPr lang="ja-JP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全天の</a:t>
            </a: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線天体の長期監視</a:t>
            </a:r>
            <a:endParaRPr lang="en-US" altLang="ja-JP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</a:pPr>
            <a:r>
              <a:rPr lang="ja-JP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全天の</a:t>
            </a:r>
            <a:r>
              <a:rPr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”X</a:t>
            </a:r>
            <a:r>
              <a:rPr lang="ja-JP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線動画</a:t>
            </a:r>
            <a:r>
              <a:rPr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ja-JP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の作成</a:t>
            </a:r>
            <a:endParaRPr lang="en-US" altLang="ja-JP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ja-JP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全天の</a:t>
            </a: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線天体のカタログ </a:t>
            </a:r>
            <a:endParaRPr lang="en-US" altLang="ja-JP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</a:pPr>
            <a:r>
              <a:rPr kumimoji="0"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 </a:t>
            </a:r>
            <a:r>
              <a:rPr kumimoji="0" lang="ja-JP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年で</a:t>
            </a:r>
            <a:r>
              <a:rPr kumimoji="0"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0.2 </a:t>
            </a:r>
            <a:r>
              <a:rPr kumimoji="0" lang="en-US" altLang="ja-JP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mCrab</a:t>
            </a:r>
            <a:r>
              <a:rPr kumimoji="0"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kumimoji="0" lang="ja-JP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混入限界</a:t>
            </a:r>
            <a:r>
              <a:rPr kumimoji="0"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kumimoji="0" lang="ja-JP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の天体</a:t>
            </a:r>
            <a:r>
              <a:rPr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Diffuse X</a:t>
            </a:r>
            <a:r>
              <a:rPr lang="ja-JP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線源のマッピング </a:t>
            </a: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おもに </a:t>
            </a:r>
            <a:r>
              <a:rPr lang="en-US" altLang="ja-JP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SSC )</a:t>
            </a:r>
          </a:p>
          <a:p>
            <a:pPr lvl="1">
              <a:lnSpc>
                <a:spcPct val="120000"/>
              </a:lnSpc>
            </a:pPr>
            <a:r>
              <a:rPr lang="ja-JP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銀河面</a:t>
            </a:r>
            <a:r>
              <a:rPr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ja-JP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リッヂ放射のマップ</a:t>
            </a:r>
            <a:r>
              <a:rPr lang="en-US" altLang="ja-JP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ja-JP" alt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特に酸素の輝線</a:t>
            </a:r>
            <a:endParaRPr lang="en-US" altLang="ja-JP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タイトル 8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MAXI</a:t>
            </a:r>
            <a:r>
              <a:rPr lang="ja-JP" altLang="en-US" dirty="0" smtClean="0"/>
              <a:t>と天体の</a:t>
            </a:r>
            <a:r>
              <a:rPr kumimoji="1" lang="ja-JP" altLang="en-US" dirty="0" smtClean="0"/>
              <a:t>タイムスケール</a:t>
            </a:r>
            <a:endParaRPr kumimoji="1" lang="ja-JP" altLang="en-US" dirty="0"/>
          </a:p>
        </p:txBody>
      </p:sp>
      <p:sp>
        <p:nvSpPr>
          <p:cNvPr id="8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071E6-8B7A-44C9-81B1-115EBC859535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2092039" name="Text Box 7"/>
          <p:cNvSpPr txBox="1">
            <a:spLocks noChangeArrowheads="1"/>
          </p:cNvSpPr>
          <p:nvPr/>
        </p:nvSpPr>
        <p:spPr bwMode="auto">
          <a:xfrm>
            <a:off x="8673334" y="3813378"/>
            <a:ext cx="5421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[sec]</a:t>
            </a:r>
          </a:p>
        </p:txBody>
      </p:sp>
      <p:sp>
        <p:nvSpPr>
          <p:cNvPr id="2092040" name="Text Box 8"/>
          <p:cNvSpPr txBox="1">
            <a:spLocks noChangeArrowheads="1"/>
          </p:cNvSpPr>
          <p:nvPr/>
        </p:nvSpPr>
        <p:spPr bwMode="auto">
          <a:xfrm>
            <a:off x="26221" y="3805441"/>
            <a:ext cx="48260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-4</a:t>
            </a:r>
          </a:p>
        </p:txBody>
      </p:sp>
      <p:sp>
        <p:nvSpPr>
          <p:cNvPr id="2092041" name="Text Box 9"/>
          <p:cNvSpPr txBox="1">
            <a:spLocks noChangeArrowheads="1"/>
          </p:cNvSpPr>
          <p:nvPr/>
        </p:nvSpPr>
        <p:spPr bwMode="auto">
          <a:xfrm>
            <a:off x="8287572" y="3803853"/>
            <a:ext cx="44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8</a:t>
            </a:r>
          </a:p>
        </p:txBody>
      </p:sp>
      <p:sp>
        <p:nvSpPr>
          <p:cNvPr id="2092042" name="Text Box 10"/>
          <p:cNvSpPr txBox="1">
            <a:spLocks noChangeArrowheads="1"/>
          </p:cNvSpPr>
          <p:nvPr/>
        </p:nvSpPr>
        <p:spPr bwMode="auto">
          <a:xfrm>
            <a:off x="4134672" y="3813378"/>
            <a:ext cx="547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2</a:t>
            </a:r>
          </a:p>
        </p:txBody>
      </p:sp>
      <p:sp>
        <p:nvSpPr>
          <p:cNvPr id="2092043" name="Text Box 11"/>
          <p:cNvSpPr txBox="1">
            <a:spLocks noChangeArrowheads="1"/>
          </p:cNvSpPr>
          <p:nvPr/>
        </p:nvSpPr>
        <p:spPr bwMode="auto">
          <a:xfrm>
            <a:off x="2058222" y="3826078"/>
            <a:ext cx="48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-1</a:t>
            </a:r>
          </a:p>
        </p:txBody>
      </p:sp>
      <p:sp>
        <p:nvSpPr>
          <p:cNvPr id="2092044" name="Text Box 12"/>
          <p:cNvSpPr txBox="1">
            <a:spLocks noChangeArrowheads="1"/>
          </p:cNvSpPr>
          <p:nvPr/>
        </p:nvSpPr>
        <p:spPr bwMode="auto">
          <a:xfrm>
            <a:off x="6263509" y="3835603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5</a:t>
            </a:r>
          </a:p>
        </p:txBody>
      </p:sp>
      <p:sp>
        <p:nvSpPr>
          <p:cNvPr id="2092045" name="Text Box 13"/>
          <p:cNvSpPr txBox="1">
            <a:spLocks noChangeArrowheads="1"/>
          </p:cNvSpPr>
          <p:nvPr/>
        </p:nvSpPr>
        <p:spPr bwMode="auto">
          <a:xfrm>
            <a:off x="743772" y="3813378"/>
            <a:ext cx="463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-3</a:t>
            </a:r>
          </a:p>
        </p:txBody>
      </p:sp>
      <p:sp>
        <p:nvSpPr>
          <p:cNvPr id="2092046" name="Text Box 14"/>
          <p:cNvSpPr txBox="1">
            <a:spLocks noChangeArrowheads="1"/>
          </p:cNvSpPr>
          <p:nvPr/>
        </p:nvSpPr>
        <p:spPr bwMode="auto">
          <a:xfrm>
            <a:off x="1369247" y="3811791"/>
            <a:ext cx="48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-2</a:t>
            </a:r>
          </a:p>
        </p:txBody>
      </p:sp>
      <p:sp>
        <p:nvSpPr>
          <p:cNvPr id="2092047" name="Text Box 15"/>
          <p:cNvSpPr txBox="1">
            <a:spLocks noChangeArrowheads="1"/>
          </p:cNvSpPr>
          <p:nvPr/>
        </p:nvSpPr>
        <p:spPr bwMode="auto">
          <a:xfrm>
            <a:off x="2834509" y="3822903"/>
            <a:ext cx="426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0</a:t>
            </a:r>
          </a:p>
        </p:txBody>
      </p:sp>
      <p:sp>
        <p:nvSpPr>
          <p:cNvPr id="2092048" name="Text Box 16"/>
          <p:cNvSpPr txBox="1">
            <a:spLocks noChangeArrowheads="1"/>
          </p:cNvSpPr>
          <p:nvPr/>
        </p:nvSpPr>
        <p:spPr bwMode="auto">
          <a:xfrm>
            <a:off x="3507609" y="38133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1</a:t>
            </a:r>
          </a:p>
        </p:txBody>
      </p:sp>
      <p:sp>
        <p:nvSpPr>
          <p:cNvPr id="2092049" name="Text Box 17"/>
          <p:cNvSpPr txBox="1">
            <a:spLocks noChangeArrowheads="1"/>
          </p:cNvSpPr>
          <p:nvPr/>
        </p:nvSpPr>
        <p:spPr bwMode="auto">
          <a:xfrm>
            <a:off x="4822059" y="3822903"/>
            <a:ext cx="419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3</a:t>
            </a:r>
          </a:p>
        </p:txBody>
      </p:sp>
      <p:sp>
        <p:nvSpPr>
          <p:cNvPr id="2092050" name="Text Box 18"/>
          <p:cNvSpPr txBox="1">
            <a:spLocks noChangeArrowheads="1"/>
          </p:cNvSpPr>
          <p:nvPr/>
        </p:nvSpPr>
        <p:spPr bwMode="auto">
          <a:xfrm>
            <a:off x="5542784" y="3822903"/>
            <a:ext cx="44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4</a:t>
            </a:r>
          </a:p>
        </p:txBody>
      </p:sp>
      <p:sp>
        <p:nvSpPr>
          <p:cNvPr id="2092051" name="Text Box 19"/>
          <p:cNvSpPr txBox="1">
            <a:spLocks noChangeArrowheads="1"/>
          </p:cNvSpPr>
          <p:nvPr/>
        </p:nvSpPr>
        <p:spPr bwMode="auto">
          <a:xfrm>
            <a:off x="6985822" y="3826078"/>
            <a:ext cx="44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6</a:t>
            </a:r>
          </a:p>
        </p:txBody>
      </p:sp>
      <p:sp>
        <p:nvSpPr>
          <p:cNvPr id="2092052" name="Text Box 20"/>
          <p:cNvSpPr txBox="1">
            <a:spLocks noChangeArrowheads="1"/>
          </p:cNvSpPr>
          <p:nvPr/>
        </p:nvSpPr>
        <p:spPr bwMode="auto">
          <a:xfrm>
            <a:off x="7670034" y="3811791"/>
            <a:ext cx="4235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b="1"/>
              <a:t>10</a:t>
            </a:r>
            <a:r>
              <a:rPr lang="en-US" altLang="ja-JP" sz="1400" b="1" baseline="30000"/>
              <a:t>7</a:t>
            </a:r>
          </a:p>
        </p:txBody>
      </p:sp>
      <p:sp>
        <p:nvSpPr>
          <p:cNvPr id="2092053" name="Line 21"/>
          <p:cNvSpPr>
            <a:spLocks noChangeShapeType="1"/>
          </p:cNvSpPr>
          <p:nvPr/>
        </p:nvSpPr>
        <p:spPr bwMode="auto">
          <a:xfrm>
            <a:off x="213547" y="3386341"/>
            <a:ext cx="8447087" cy="0"/>
          </a:xfrm>
          <a:prstGeom prst="line">
            <a:avLst/>
          </a:prstGeom>
          <a:noFill/>
          <a:ln w="38100">
            <a:solidFill>
              <a:srgbClr val="FF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b="1"/>
          </a:p>
        </p:txBody>
      </p:sp>
      <p:sp>
        <p:nvSpPr>
          <p:cNvPr id="2092054" name="Text Box 22"/>
          <p:cNvSpPr txBox="1">
            <a:spLocks noChangeArrowheads="1"/>
          </p:cNvSpPr>
          <p:nvPr/>
        </p:nvSpPr>
        <p:spPr bwMode="auto">
          <a:xfrm>
            <a:off x="672334" y="3426028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b="1"/>
              <a:t>msec</a:t>
            </a:r>
          </a:p>
        </p:txBody>
      </p:sp>
      <p:sp>
        <p:nvSpPr>
          <p:cNvPr id="2092055" name="Text Box 23"/>
          <p:cNvSpPr txBox="1">
            <a:spLocks noChangeArrowheads="1"/>
          </p:cNvSpPr>
          <p:nvPr/>
        </p:nvSpPr>
        <p:spPr bwMode="auto">
          <a:xfrm>
            <a:off x="2690047" y="3437141"/>
            <a:ext cx="946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b="1"/>
              <a:t>second</a:t>
            </a:r>
          </a:p>
        </p:txBody>
      </p:sp>
      <p:sp>
        <p:nvSpPr>
          <p:cNvPr id="2092056" name="Text Box 24"/>
          <p:cNvSpPr txBox="1">
            <a:spLocks noChangeArrowheads="1"/>
          </p:cNvSpPr>
          <p:nvPr/>
        </p:nvSpPr>
        <p:spPr bwMode="auto">
          <a:xfrm>
            <a:off x="3815584" y="3435553"/>
            <a:ext cx="808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b="1"/>
              <a:t>minute</a:t>
            </a:r>
          </a:p>
        </p:txBody>
      </p:sp>
      <p:sp>
        <p:nvSpPr>
          <p:cNvPr id="2092057" name="Text Box 25"/>
          <p:cNvSpPr txBox="1">
            <a:spLocks noChangeArrowheads="1"/>
          </p:cNvSpPr>
          <p:nvPr/>
        </p:nvSpPr>
        <p:spPr bwMode="auto">
          <a:xfrm>
            <a:off x="5174484" y="3422853"/>
            <a:ext cx="60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b="1"/>
              <a:t>hour</a:t>
            </a:r>
          </a:p>
        </p:txBody>
      </p:sp>
      <p:sp>
        <p:nvSpPr>
          <p:cNvPr id="2092058" name="Text Box 26"/>
          <p:cNvSpPr txBox="1">
            <a:spLocks noChangeArrowheads="1"/>
          </p:cNvSpPr>
          <p:nvPr/>
        </p:nvSpPr>
        <p:spPr bwMode="auto">
          <a:xfrm>
            <a:off x="6007922" y="3432378"/>
            <a:ext cx="60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b="1"/>
              <a:t>day</a:t>
            </a:r>
          </a:p>
        </p:txBody>
      </p:sp>
      <p:sp>
        <p:nvSpPr>
          <p:cNvPr id="2092059" name="Text Box 27"/>
          <p:cNvSpPr txBox="1">
            <a:spLocks noChangeArrowheads="1"/>
          </p:cNvSpPr>
          <p:nvPr/>
        </p:nvSpPr>
        <p:spPr bwMode="auto">
          <a:xfrm>
            <a:off x="6690547" y="3429203"/>
            <a:ext cx="649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b="1"/>
              <a:t>week</a:t>
            </a:r>
          </a:p>
        </p:txBody>
      </p:sp>
      <p:sp>
        <p:nvSpPr>
          <p:cNvPr id="2092060" name="Text Box 28"/>
          <p:cNvSpPr txBox="1">
            <a:spLocks noChangeArrowheads="1"/>
          </p:cNvSpPr>
          <p:nvPr/>
        </p:nvSpPr>
        <p:spPr bwMode="auto">
          <a:xfrm>
            <a:off x="7214422" y="3416503"/>
            <a:ext cx="78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b="1"/>
              <a:t>month</a:t>
            </a:r>
          </a:p>
        </p:txBody>
      </p:sp>
      <p:sp>
        <p:nvSpPr>
          <p:cNvPr id="2092061" name="Text Box 29"/>
          <p:cNvSpPr txBox="1">
            <a:spLocks noChangeArrowheads="1"/>
          </p:cNvSpPr>
          <p:nvPr/>
        </p:nvSpPr>
        <p:spPr bwMode="auto">
          <a:xfrm>
            <a:off x="7954197" y="3414916"/>
            <a:ext cx="78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1400" b="1"/>
              <a:t>year</a:t>
            </a:r>
          </a:p>
        </p:txBody>
      </p:sp>
      <p:sp>
        <p:nvSpPr>
          <p:cNvPr id="2092062" name="Text Box 30"/>
          <p:cNvSpPr txBox="1">
            <a:spLocks noChangeArrowheads="1"/>
          </p:cNvSpPr>
          <p:nvPr/>
        </p:nvSpPr>
        <p:spPr bwMode="auto">
          <a:xfrm>
            <a:off x="2833688" y="2947974"/>
            <a:ext cx="1889620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Accretion-powered pulsar</a:t>
            </a:r>
          </a:p>
        </p:txBody>
      </p:sp>
      <p:sp>
        <p:nvSpPr>
          <p:cNvPr id="2092063" name="Text Box 31"/>
          <p:cNvSpPr txBox="1">
            <a:spLocks noChangeArrowheads="1"/>
          </p:cNvSpPr>
          <p:nvPr/>
        </p:nvSpPr>
        <p:spPr bwMode="auto">
          <a:xfrm>
            <a:off x="877888" y="2593961"/>
            <a:ext cx="2760662" cy="2841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Rotation-powered pulsar</a:t>
            </a:r>
          </a:p>
        </p:txBody>
      </p:sp>
      <p:sp>
        <p:nvSpPr>
          <p:cNvPr id="2092065" name="Text Box 33"/>
          <p:cNvSpPr txBox="1">
            <a:spLocks noChangeArrowheads="1"/>
          </p:cNvSpPr>
          <p:nvPr/>
        </p:nvSpPr>
        <p:spPr bwMode="auto">
          <a:xfrm>
            <a:off x="842963" y="2238361"/>
            <a:ext cx="3354387" cy="2841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X-ray binary (Quasi-periodic oscillation)</a:t>
            </a:r>
          </a:p>
        </p:txBody>
      </p:sp>
      <p:sp>
        <p:nvSpPr>
          <p:cNvPr id="2092066" name="AutoShape 34"/>
          <p:cNvSpPr>
            <a:spLocks noChangeArrowheads="1"/>
          </p:cNvSpPr>
          <p:nvPr/>
        </p:nvSpPr>
        <p:spPr bwMode="auto">
          <a:xfrm>
            <a:off x="4184650" y="2241536"/>
            <a:ext cx="228600" cy="269875"/>
          </a:xfrm>
          <a:prstGeom prst="rtTriangle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 b="1"/>
          </a:p>
        </p:txBody>
      </p:sp>
      <p:sp>
        <p:nvSpPr>
          <p:cNvPr id="2092067" name="AutoShape 35"/>
          <p:cNvSpPr>
            <a:spLocks noChangeArrowheads="1"/>
          </p:cNvSpPr>
          <p:nvPr/>
        </p:nvSpPr>
        <p:spPr bwMode="auto">
          <a:xfrm rot="10800000">
            <a:off x="200025" y="2243124"/>
            <a:ext cx="657225" cy="266700"/>
          </a:xfrm>
          <a:prstGeom prst="rtTriangle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 b="1"/>
          </a:p>
        </p:txBody>
      </p:sp>
      <p:sp>
        <p:nvSpPr>
          <p:cNvPr id="2092068" name="Text Box 36"/>
          <p:cNvSpPr txBox="1">
            <a:spLocks noChangeArrowheads="1"/>
          </p:cNvSpPr>
          <p:nvPr/>
        </p:nvSpPr>
        <p:spPr bwMode="auto">
          <a:xfrm>
            <a:off x="1906588" y="1874824"/>
            <a:ext cx="1114425" cy="284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Short GRB</a:t>
            </a:r>
          </a:p>
        </p:txBody>
      </p:sp>
      <p:sp>
        <p:nvSpPr>
          <p:cNvPr id="2092070" name="AutoShape 38"/>
          <p:cNvSpPr>
            <a:spLocks noChangeArrowheads="1"/>
          </p:cNvSpPr>
          <p:nvPr/>
        </p:nvSpPr>
        <p:spPr bwMode="auto">
          <a:xfrm>
            <a:off x="3006725" y="1866886"/>
            <a:ext cx="244475" cy="277813"/>
          </a:xfrm>
          <a:prstGeom prst="rtTriangle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 b="1"/>
          </a:p>
        </p:txBody>
      </p:sp>
      <p:sp>
        <p:nvSpPr>
          <p:cNvPr id="2092071" name="AutoShape 39"/>
          <p:cNvSpPr>
            <a:spLocks noChangeArrowheads="1"/>
          </p:cNvSpPr>
          <p:nvPr/>
        </p:nvSpPr>
        <p:spPr bwMode="auto">
          <a:xfrm rot="10800000">
            <a:off x="3046413" y="1873236"/>
            <a:ext cx="244475" cy="277813"/>
          </a:xfrm>
          <a:prstGeom prst="rtTriangle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 b="1"/>
          </a:p>
        </p:txBody>
      </p:sp>
      <p:sp>
        <p:nvSpPr>
          <p:cNvPr id="2092073" name="Text Box 41"/>
          <p:cNvSpPr txBox="1">
            <a:spLocks noChangeArrowheads="1"/>
          </p:cNvSpPr>
          <p:nvPr/>
        </p:nvSpPr>
        <p:spPr bwMode="auto">
          <a:xfrm>
            <a:off x="3289300" y="1871649"/>
            <a:ext cx="1333500" cy="284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Long GRB</a:t>
            </a:r>
          </a:p>
        </p:txBody>
      </p:sp>
      <p:sp>
        <p:nvSpPr>
          <p:cNvPr id="2092074" name="Text Box 42"/>
          <p:cNvSpPr txBox="1">
            <a:spLocks noChangeArrowheads="1"/>
          </p:cNvSpPr>
          <p:nvPr/>
        </p:nvSpPr>
        <p:spPr bwMode="auto">
          <a:xfrm>
            <a:off x="3024188" y="1516049"/>
            <a:ext cx="1076325" cy="284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X-ray burst</a:t>
            </a:r>
          </a:p>
        </p:txBody>
      </p:sp>
      <p:sp>
        <p:nvSpPr>
          <p:cNvPr id="2092075" name="Rectangle 43"/>
          <p:cNvSpPr>
            <a:spLocks noChangeArrowheads="1"/>
          </p:cNvSpPr>
          <p:nvPr/>
        </p:nvSpPr>
        <p:spPr bwMode="auto">
          <a:xfrm>
            <a:off x="4183063" y="2628886"/>
            <a:ext cx="423862" cy="228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 b="1"/>
          </a:p>
        </p:txBody>
      </p:sp>
      <p:sp>
        <p:nvSpPr>
          <p:cNvPr id="2092077" name="Text Box 45"/>
          <p:cNvSpPr txBox="1">
            <a:spLocks noChangeArrowheads="1"/>
          </p:cNvSpPr>
          <p:nvPr/>
        </p:nvSpPr>
        <p:spPr bwMode="auto">
          <a:xfrm>
            <a:off x="4110038" y="2582849"/>
            <a:ext cx="1526572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SN (shock breakout)</a:t>
            </a:r>
          </a:p>
        </p:txBody>
      </p:sp>
      <p:sp>
        <p:nvSpPr>
          <p:cNvPr id="2092078" name="Text Box 46"/>
          <p:cNvSpPr txBox="1">
            <a:spLocks noChangeArrowheads="1"/>
          </p:cNvSpPr>
          <p:nvPr/>
        </p:nvSpPr>
        <p:spPr bwMode="auto">
          <a:xfrm>
            <a:off x="4659313" y="2262174"/>
            <a:ext cx="1720850" cy="284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CV (orbital period)</a:t>
            </a:r>
          </a:p>
        </p:txBody>
      </p:sp>
      <p:sp>
        <p:nvSpPr>
          <p:cNvPr id="2092079" name="Rectangle 47"/>
          <p:cNvSpPr>
            <a:spLocks noChangeArrowheads="1"/>
          </p:cNvSpPr>
          <p:nvPr/>
        </p:nvSpPr>
        <p:spPr bwMode="auto">
          <a:xfrm>
            <a:off x="6205538" y="2616186"/>
            <a:ext cx="366712" cy="239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 b="1"/>
          </a:p>
        </p:txBody>
      </p:sp>
      <p:sp>
        <p:nvSpPr>
          <p:cNvPr id="2092081" name="Rectangle 49"/>
          <p:cNvSpPr>
            <a:spLocks noChangeArrowheads="1"/>
          </p:cNvSpPr>
          <p:nvPr/>
        </p:nvSpPr>
        <p:spPr bwMode="auto">
          <a:xfrm>
            <a:off x="7253288" y="2944799"/>
            <a:ext cx="984250" cy="228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 b="1"/>
          </a:p>
        </p:txBody>
      </p:sp>
      <p:sp>
        <p:nvSpPr>
          <p:cNvPr id="2092082" name="Rectangle 50"/>
          <p:cNvSpPr>
            <a:spLocks noChangeArrowheads="1"/>
          </p:cNvSpPr>
          <p:nvPr/>
        </p:nvSpPr>
        <p:spPr bwMode="auto">
          <a:xfrm>
            <a:off x="7621588" y="2625711"/>
            <a:ext cx="366712" cy="239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 b="1"/>
          </a:p>
        </p:txBody>
      </p:sp>
      <p:sp>
        <p:nvSpPr>
          <p:cNvPr id="2092083" name="Rectangle 51"/>
          <p:cNvSpPr>
            <a:spLocks noChangeArrowheads="1"/>
          </p:cNvSpPr>
          <p:nvPr/>
        </p:nvSpPr>
        <p:spPr bwMode="auto">
          <a:xfrm>
            <a:off x="6637338" y="2249474"/>
            <a:ext cx="584200" cy="2508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 b="1"/>
          </a:p>
        </p:txBody>
      </p:sp>
      <p:sp>
        <p:nvSpPr>
          <p:cNvPr id="2092084" name="Text Box 52"/>
          <p:cNvSpPr txBox="1">
            <a:spLocks noChangeArrowheads="1"/>
          </p:cNvSpPr>
          <p:nvPr/>
        </p:nvSpPr>
        <p:spPr bwMode="auto">
          <a:xfrm>
            <a:off x="6200775" y="1860536"/>
            <a:ext cx="2419350" cy="2841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200" b="1" dirty="0">
                <a:solidFill>
                  <a:schemeClr val="bg1"/>
                </a:solidFill>
              </a:rPr>
              <a:t>AGN time variability</a:t>
            </a:r>
          </a:p>
        </p:txBody>
      </p:sp>
      <p:sp>
        <p:nvSpPr>
          <p:cNvPr id="2092085" name="AutoShape 53"/>
          <p:cNvSpPr>
            <a:spLocks noChangeArrowheads="1"/>
          </p:cNvSpPr>
          <p:nvPr/>
        </p:nvSpPr>
        <p:spPr bwMode="auto">
          <a:xfrm rot="10800000">
            <a:off x="4700586" y="1857363"/>
            <a:ext cx="1514487" cy="273047"/>
          </a:xfrm>
          <a:prstGeom prst="rtTriangle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 b="1"/>
          </a:p>
        </p:txBody>
      </p:sp>
      <p:sp>
        <p:nvSpPr>
          <p:cNvPr id="2092086" name="Text Box 54"/>
          <p:cNvSpPr txBox="1">
            <a:spLocks noChangeArrowheads="1"/>
          </p:cNvSpPr>
          <p:nvPr/>
        </p:nvSpPr>
        <p:spPr bwMode="auto">
          <a:xfrm>
            <a:off x="4737100" y="1500174"/>
            <a:ext cx="3648075" cy="284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X-ray binary (orbital period)</a:t>
            </a:r>
          </a:p>
        </p:txBody>
      </p:sp>
      <p:sp>
        <p:nvSpPr>
          <p:cNvPr id="2092087" name="Text Box 55"/>
          <p:cNvSpPr txBox="1">
            <a:spLocks noChangeArrowheads="1"/>
          </p:cNvSpPr>
          <p:nvPr/>
        </p:nvSpPr>
        <p:spPr bwMode="auto">
          <a:xfrm>
            <a:off x="6578600" y="2228836"/>
            <a:ext cx="1066510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CV (outburst)</a:t>
            </a:r>
          </a:p>
        </p:txBody>
      </p:sp>
      <p:sp>
        <p:nvSpPr>
          <p:cNvPr id="2092088" name="Text Box 56"/>
          <p:cNvSpPr txBox="1">
            <a:spLocks noChangeArrowheads="1"/>
          </p:cNvSpPr>
          <p:nvPr/>
        </p:nvSpPr>
        <p:spPr bwMode="auto">
          <a:xfrm>
            <a:off x="6121400" y="2581261"/>
            <a:ext cx="1289135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SN (brightening)</a:t>
            </a:r>
          </a:p>
        </p:txBody>
      </p:sp>
      <p:sp>
        <p:nvSpPr>
          <p:cNvPr id="2092089" name="Text Box 57"/>
          <p:cNvSpPr txBox="1">
            <a:spLocks noChangeArrowheads="1"/>
          </p:cNvSpPr>
          <p:nvPr/>
        </p:nvSpPr>
        <p:spPr bwMode="auto">
          <a:xfrm>
            <a:off x="7539038" y="2590786"/>
            <a:ext cx="934871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SN (fading)</a:t>
            </a:r>
          </a:p>
        </p:txBody>
      </p:sp>
      <p:sp>
        <p:nvSpPr>
          <p:cNvPr id="2092090" name="Text Box 58"/>
          <p:cNvSpPr txBox="1">
            <a:spLocks noChangeArrowheads="1"/>
          </p:cNvSpPr>
          <p:nvPr/>
        </p:nvSpPr>
        <p:spPr bwMode="auto">
          <a:xfrm>
            <a:off x="5227638" y="2937687"/>
            <a:ext cx="1805302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>
                <a:solidFill>
                  <a:schemeClr val="bg1"/>
                </a:solidFill>
              </a:rPr>
              <a:t>X-ray nova (brightening)</a:t>
            </a:r>
          </a:p>
        </p:txBody>
      </p:sp>
      <p:sp>
        <p:nvSpPr>
          <p:cNvPr id="2092091" name="Text Box 59"/>
          <p:cNvSpPr txBox="1">
            <a:spLocks noChangeArrowheads="1"/>
          </p:cNvSpPr>
          <p:nvPr/>
        </p:nvSpPr>
        <p:spPr bwMode="auto">
          <a:xfrm>
            <a:off x="7196138" y="2922574"/>
            <a:ext cx="1502334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</a:rPr>
              <a:t>X-ray nova duration</a:t>
            </a:r>
          </a:p>
        </p:txBody>
      </p:sp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0" y="4367234"/>
            <a:ext cx="9123363" cy="2133600"/>
            <a:chOff x="0" y="2893"/>
            <a:chExt cx="5747" cy="1344"/>
          </a:xfrm>
        </p:grpSpPr>
        <p:sp>
          <p:nvSpPr>
            <p:cNvPr id="2092099" name="Line 67"/>
            <p:cNvSpPr>
              <a:spLocks noChangeShapeType="1"/>
            </p:cNvSpPr>
            <p:nvPr/>
          </p:nvSpPr>
          <p:spPr bwMode="auto">
            <a:xfrm>
              <a:off x="94" y="3195"/>
              <a:ext cx="2504" cy="2"/>
            </a:xfrm>
            <a:prstGeom prst="line">
              <a:avLst/>
            </a:prstGeom>
            <a:noFill/>
            <a:ln w="76200">
              <a:solidFill>
                <a:srgbClr val="CCFF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2100" name="Line 68"/>
            <p:cNvSpPr>
              <a:spLocks noChangeShapeType="1"/>
            </p:cNvSpPr>
            <p:nvPr/>
          </p:nvSpPr>
          <p:spPr bwMode="auto">
            <a:xfrm>
              <a:off x="3439" y="3200"/>
              <a:ext cx="1915" cy="0"/>
            </a:xfrm>
            <a:prstGeom prst="line">
              <a:avLst/>
            </a:prstGeom>
            <a:noFill/>
            <a:ln w="76200">
              <a:solidFill>
                <a:srgbClr val="CCFF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2101" name="Line 69"/>
            <p:cNvSpPr>
              <a:spLocks noChangeShapeType="1"/>
            </p:cNvSpPr>
            <p:nvPr/>
          </p:nvSpPr>
          <p:spPr bwMode="auto">
            <a:xfrm>
              <a:off x="2575" y="3198"/>
              <a:ext cx="821" cy="0"/>
            </a:xfrm>
            <a:prstGeom prst="line">
              <a:avLst/>
            </a:prstGeom>
            <a:noFill/>
            <a:ln w="28575">
              <a:solidFill>
                <a:srgbClr val="CCFF99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2102" name="Line 70"/>
            <p:cNvSpPr>
              <a:spLocks noChangeShapeType="1"/>
            </p:cNvSpPr>
            <p:nvPr/>
          </p:nvSpPr>
          <p:spPr bwMode="auto">
            <a:xfrm>
              <a:off x="5384" y="3204"/>
              <a:ext cx="274" cy="0"/>
            </a:xfrm>
            <a:prstGeom prst="line">
              <a:avLst/>
            </a:prstGeom>
            <a:noFill/>
            <a:ln w="76200">
              <a:solidFill>
                <a:srgbClr val="CCFF99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2106" name="Line 74"/>
            <p:cNvSpPr>
              <a:spLocks noChangeShapeType="1"/>
            </p:cNvSpPr>
            <p:nvPr/>
          </p:nvSpPr>
          <p:spPr bwMode="auto">
            <a:xfrm>
              <a:off x="2156" y="3604"/>
              <a:ext cx="445" cy="2"/>
            </a:xfrm>
            <a:prstGeom prst="line">
              <a:avLst/>
            </a:prstGeom>
            <a:noFill/>
            <a:ln w="76200">
              <a:solidFill>
                <a:srgbClr val="CCFF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2107" name="Line 75"/>
            <p:cNvSpPr>
              <a:spLocks noChangeShapeType="1"/>
            </p:cNvSpPr>
            <p:nvPr/>
          </p:nvSpPr>
          <p:spPr bwMode="auto">
            <a:xfrm>
              <a:off x="3442" y="3609"/>
              <a:ext cx="1915" cy="0"/>
            </a:xfrm>
            <a:prstGeom prst="line">
              <a:avLst/>
            </a:prstGeom>
            <a:noFill/>
            <a:ln w="76200">
              <a:solidFill>
                <a:srgbClr val="CCFF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2108" name="Line 76"/>
            <p:cNvSpPr>
              <a:spLocks noChangeShapeType="1"/>
            </p:cNvSpPr>
            <p:nvPr/>
          </p:nvSpPr>
          <p:spPr bwMode="auto">
            <a:xfrm>
              <a:off x="2578" y="3607"/>
              <a:ext cx="821" cy="0"/>
            </a:xfrm>
            <a:prstGeom prst="line">
              <a:avLst/>
            </a:prstGeom>
            <a:noFill/>
            <a:ln w="28575">
              <a:solidFill>
                <a:srgbClr val="CCFF99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2109" name="Line 77"/>
            <p:cNvSpPr>
              <a:spLocks noChangeShapeType="1"/>
            </p:cNvSpPr>
            <p:nvPr/>
          </p:nvSpPr>
          <p:spPr bwMode="auto">
            <a:xfrm>
              <a:off x="5387" y="3613"/>
              <a:ext cx="274" cy="0"/>
            </a:xfrm>
            <a:prstGeom prst="line">
              <a:avLst/>
            </a:prstGeom>
            <a:noFill/>
            <a:ln w="76200">
              <a:solidFill>
                <a:srgbClr val="CCFF99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2111" name="Text Box 79"/>
            <p:cNvSpPr txBox="1">
              <a:spLocks noChangeArrowheads="1"/>
            </p:cNvSpPr>
            <p:nvPr/>
          </p:nvSpPr>
          <p:spPr bwMode="auto">
            <a:xfrm>
              <a:off x="675" y="2893"/>
              <a:ext cx="1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b="0" dirty="0">
                  <a:solidFill>
                    <a:srgbClr val="CCFF99"/>
                  </a:solidFill>
                </a:rPr>
                <a:t>GSC (Gas Slit Camera)</a:t>
              </a:r>
            </a:p>
          </p:txBody>
        </p:sp>
        <p:sp>
          <p:nvSpPr>
            <p:cNvPr id="2092112" name="Text Box 80"/>
            <p:cNvSpPr txBox="1">
              <a:spLocks noChangeArrowheads="1"/>
            </p:cNvSpPr>
            <p:nvPr/>
          </p:nvSpPr>
          <p:spPr bwMode="auto">
            <a:xfrm>
              <a:off x="3562" y="3384"/>
              <a:ext cx="18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b="0">
                  <a:solidFill>
                    <a:srgbClr val="CCFF99"/>
                  </a:solidFill>
                </a:rPr>
                <a:t>SSC (Solid-state Slit Camera)</a:t>
              </a:r>
            </a:p>
          </p:txBody>
        </p:sp>
        <p:sp>
          <p:nvSpPr>
            <p:cNvPr id="2092113" name="Oval 81"/>
            <p:cNvSpPr>
              <a:spLocks noChangeArrowheads="1"/>
            </p:cNvSpPr>
            <p:nvPr/>
          </p:nvSpPr>
          <p:spPr bwMode="auto">
            <a:xfrm>
              <a:off x="21" y="3125"/>
              <a:ext cx="137" cy="137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rgbClr val="CC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ja-JP">
                <a:solidFill>
                  <a:srgbClr val="CCFF99"/>
                </a:solidFill>
              </a:endParaRPr>
            </a:p>
          </p:txBody>
        </p:sp>
        <p:sp>
          <p:nvSpPr>
            <p:cNvPr id="2092114" name="Oval 82"/>
            <p:cNvSpPr>
              <a:spLocks noChangeArrowheads="1"/>
            </p:cNvSpPr>
            <p:nvPr/>
          </p:nvSpPr>
          <p:spPr bwMode="auto">
            <a:xfrm>
              <a:off x="2087" y="3542"/>
              <a:ext cx="137" cy="137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rgbClr val="CC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ja-JP">
                <a:solidFill>
                  <a:srgbClr val="CCFF99"/>
                </a:solidFill>
              </a:endParaRPr>
            </a:p>
          </p:txBody>
        </p:sp>
        <p:sp>
          <p:nvSpPr>
            <p:cNvPr id="2092115" name="Oval 83"/>
            <p:cNvSpPr>
              <a:spLocks noChangeArrowheads="1"/>
            </p:cNvSpPr>
            <p:nvPr/>
          </p:nvSpPr>
          <p:spPr bwMode="auto">
            <a:xfrm>
              <a:off x="2504" y="3130"/>
              <a:ext cx="137" cy="137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rgbClr val="CC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ja-JP">
                <a:solidFill>
                  <a:srgbClr val="CCFF99"/>
                </a:solidFill>
              </a:endParaRPr>
            </a:p>
          </p:txBody>
        </p:sp>
        <p:sp>
          <p:nvSpPr>
            <p:cNvPr id="2092116" name="Oval 84"/>
            <p:cNvSpPr>
              <a:spLocks noChangeArrowheads="1"/>
            </p:cNvSpPr>
            <p:nvPr/>
          </p:nvSpPr>
          <p:spPr bwMode="auto">
            <a:xfrm>
              <a:off x="2504" y="3532"/>
              <a:ext cx="137" cy="137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rgbClr val="CC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ja-JP">
                <a:solidFill>
                  <a:srgbClr val="CCFF99"/>
                </a:solidFill>
              </a:endParaRPr>
            </a:p>
          </p:txBody>
        </p:sp>
        <p:sp>
          <p:nvSpPr>
            <p:cNvPr id="2092117" name="Oval 85"/>
            <p:cNvSpPr>
              <a:spLocks noChangeArrowheads="1"/>
            </p:cNvSpPr>
            <p:nvPr/>
          </p:nvSpPr>
          <p:spPr bwMode="auto">
            <a:xfrm>
              <a:off x="3425" y="3130"/>
              <a:ext cx="137" cy="137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rgbClr val="CC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ja-JP">
                <a:solidFill>
                  <a:srgbClr val="CCFF99"/>
                </a:solidFill>
              </a:endParaRPr>
            </a:p>
          </p:txBody>
        </p:sp>
        <p:sp>
          <p:nvSpPr>
            <p:cNvPr id="2092118" name="Oval 86"/>
            <p:cNvSpPr>
              <a:spLocks noChangeArrowheads="1"/>
            </p:cNvSpPr>
            <p:nvPr/>
          </p:nvSpPr>
          <p:spPr bwMode="auto">
            <a:xfrm>
              <a:off x="3425" y="3525"/>
              <a:ext cx="137" cy="137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rgbClr val="CCFF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ja-JP">
                <a:solidFill>
                  <a:srgbClr val="CCFF99"/>
                </a:solidFill>
              </a:endParaRPr>
            </a:p>
          </p:txBody>
        </p:sp>
        <p:sp>
          <p:nvSpPr>
            <p:cNvPr id="2092119" name="Line 87"/>
            <p:cNvSpPr>
              <a:spLocks noChangeShapeType="1"/>
            </p:cNvSpPr>
            <p:nvPr/>
          </p:nvSpPr>
          <p:spPr bwMode="auto">
            <a:xfrm>
              <a:off x="108" y="3291"/>
              <a:ext cx="7" cy="37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2120" name="Text Box 88"/>
            <p:cNvSpPr txBox="1">
              <a:spLocks noChangeArrowheads="1"/>
            </p:cNvSpPr>
            <p:nvPr/>
          </p:nvSpPr>
          <p:spPr bwMode="auto">
            <a:xfrm>
              <a:off x="0" y="3686"/>
              <a:ext cx="108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GSC time resolution</a:t>
              </a:r>
            </a:p>
            <a:p>
              <a:r>
                <a:rPr lang="en-US" altLang="ja-JP" sz="1400" b="1" dirty="0"/>
                <a:t>(0.2 </a:t>
              </a:r>
              <a:r>
                <a:rPr lang="en-US" altLang="ja-JP" sz="1400" b="1" dirty="0" err="1"/>
                <a:t>msec</a:t>
              </a:r>
              <a:r>
                <a:rPr lang="en-US" altLang="ja-JP" sz="1400" b="1" dirty="0"/>
                <a:t>)</a:t>
              </a:r>
            </a:p>
          </p:txBody>
        </p:sp>
        <p:sp>
          <p:nvSpPr>
            <p:cNvPr id="2092121" name="Line 89"/>
            <p:cNvSpPr>
              <a:spLocks noChangeShapeType="1"/>
            </p:cNvSpPr>
            <p:nvPr/>
          </p:nvSpPr>
          <p:spPr bwMode="auto">
            <a:xfrm flipH="1">
              <a:off x="2152" y="3715"/>
              <a:ext cx="0" cy="18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2122" name="Text Box 90"/>
            <p:cNvSpPr txBox="1">
              <a:spLocks noChangeArrowheads="1"/>
            </p:cNvSpPr>
            <p:nvPr/>
          </p:nvSpPr>
          <p:spPr bwMode="auto">
            <a:xfrm>
              <a:off x="1137" y="3893"/>
              <a:ext cx="107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SSC time resolution</a:t>
              </a:r>
            </a:p>
            <a:p>
              <a:r>
                <a:rPr lang="en-US" altLang="ja-JP" sz="1400" b="1" dirty="0"/>
                <a:t>(6 seconds)</a:t>
              </a:r>
            </a:p>
          </p:txBody>
        </p:sp>
        <p:sp>
          <p:nvSpPr>
            <p:cNvPr id="2092123" name="Line 91"/>
            <p:cNvSpPr>
              <a:spLocks noChangeShapeType="1"/>
            </p:cNvSpPr>
            <p:nvPr/>
          </p:nvSpPr>
          <p:spPr bwMode="auto">
            <a:xfrm flipH="1">
              <a:off x="2568" y="3707"/>
              <a:ext cx="0" cy="18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2124" name="Text Box 92"/>
            <p:cNvSpPr txBox="1">
              <a:spLocks noChangeArrowheads="1"/>
            </p:cNvSpPr>
            <p:nvPr/>
          </p:nvSpPr>
          <p:spPr bwMode="auto">
            <a:xfrm>
              <a:off x="2328" y="3907"/>
              <a:ext cx="68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1 scan</a:t>
              </a:r>
            </a:p>
            <a:p>
              <a:r>
                <a:rPr lang="en-US" altLang="ja-JP" sz="1400" b="1" dirty="0"/>
                <a:t>(45 - 80 sec)</a:t>
              </a:r>
            </a:p>
          </p:txBody>
        </p:sp>
        <p:sp>
          <p:nvSpPr>
            <p:cNvPr id="2092125" name="Line 93"/>
            <p:cNvSpPr>
              <a:spLocks noChangeShapeType="1"/>
            </p:cNvSpPr>
            <p:nvPr/>
          </p:nvSpPr>
          <p:spPr bwMode="auto">
            <a:xfrm flipH="1">
              <a:off x="3502" y="3689"/>
              <a:ext cx="0" cy="18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2126" name="Text Box 94"/>
            <p:cNvSpPr txBox="1">
              <a:spLocks noChangeArrowheads="1"/>
            </p:cNvSpPr>
            <p:nvPr/>
          </p:nvSpPr>
          <p:spPr bwMode="auto">
            <a:xfrm>
              <a:off x="3183" y="3885"/>
              <a:ext cx="72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 b="1" dirty="0"/>
                <a:t>1 orbit</a:t>
              </a:r>
            </a:p>
            <a:p>
              <a:r>
                <a:rPr lang="en-US" altLang="ja-JP" sz="1400" b="1" dirty="0"/>
                <a:t>(90 minutes)</a:t>
              </a:r>
            </a:p>
          </p:txBody>
        </p:sp>
        <p:sp>
          <p:nvSpPr>
            <p:cNvPr id="2092127" name="Text Box 95"/>
            <p:cNvSpPr txBox="1">
              <a:spLocks noChangeArrowheads="1"/>
            </p:cNvSpPr>
            <p:nvPr/>
          </p:nvSpPr>
          <p:spPr bwMode="auto">
            <a:xfrm>
              <a:off x="4987" y="3675"/>
              <a:ext cx="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chemeClr val="bg1"/>
                  </a:solidFill>
                </a:rPr>
                <a:t>Mission Life</a:t>
              </a:r>
            </a:p>
          </p:txBody>
        </p:sp>
        <p:pic>
          <p:nvPicPr>
            <p:cNvPr id="2092130" name="Picture 98" descr="maxi_ssc_cc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7" y="3399"/>
              <a:ext cx="366" cy="349"/>
            </a:xfrm>
            <a:prstGeom prst="rect">
              <a:avLst/>
            </a:prstGeom>
            <a:noFill/>
          </p:spPr>
        </p:pic>
      </p:grpSp>
      <p:sp>
        <p:nvSpPr>
          <p:cNvPr id="88" name="Line 21"/>
          <p:cNvSpPr>
            <a:spLocks noChangeShapeType="1"/>
          </p:cNvSpPr>
          <p:nvPr/>
        </p:nvSpPr>
        <p:spPr bwMode="auto">
          <a:xfrm>
            <a:off x="214282" y="3786190"/>
            <a:ext cx="8447087" cy="0"/>
          </a:xfrm>
          <a:prstGeom prst="line">
            <a:avLst/>
          </a:prstGeom>
          <a:noFill/>
          <a:ln w="38100">
            <a:solidFill>
              <a:srgbClr val="FF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b="1"/>
          </a:p>
        </p:txBody>
      </p:sp>
      <p:sp>
        <p:nvSpPr>
          <p:cNvPr id="89" name="Line 21"/>
          <p:cNvSpPr>
            <a:spLocks noChangeShapeType="1"/>
          </p:cNvSpPr>
          <p:nvPr/>
        </p:nvSpPr>
        <p:spPr bwMode="auto">
          <a:xfrm>
            <a:off x="215017" y="4186039"/>
            <a:ext cx="8447087" cy="0"/>
          </a:xfrm>
          <a:prstGeom prst="line">
            <a:avLst/>
          </a:prstGeom>
          <a:noFill/>
          <a:ln w="38100">
            <a:solidFill>
              <a:srgbClr val="FF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b="1"/>
          </a:p>
        </p:txBody>
      </p:sp>
      <p:sp>
        <p:nvSpPr>
          <p:cNvPr id="81" name="日付プレースホルダ 8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82" name="フッター プレースホルダ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</p:spTree>
  </p:cSld>
  <p:clrMapOvr>
    <a:masterClrMapping/>
  </p:clrMapOvr>
  <p:transition spd="slow" advTm="151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>
            <p:ph idx="1"/>
          </p:nvPr>
        </p:nvGraphicFramePr>
        <p:xfrm>
          <a:off x="1385910" y="1314378"/>
          <a:ext cx="6329362" cy="4714106"/>
        </p:xfrm>
        <a:graphic>
          <a:graphicData uri="http://schemas.openxmlformats.org/presentationml/2006/ole">
            <p:oleObj spid="_x0000_s35842" name="Drawing" r:id="rId3" imgW="7401869" imgH="5513335" progId="">
              <p:embed/>
            </p:oleObj>
          </a:graphicData>
        </a:graphic>
      </p:graphicFrame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47612"/>
            <a:ext cx="8229600" cy="123824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MAXI</a:t>
            </a:r>
            <a:r>
              <a:rPr lang="ja-JP" altLang="en-US" dirty="0" smtClean="0"/>
              <a:t>の感度と観測天体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4929190" y="3886146"/>
            <a:ext cx="2643206" cy="1428760"/>
          </a:xfrm>
          <a:prstGeom prst="ellipse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285852" y="5814972"/>
            <a:ext cx="642942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schemeClr val="bg2">
                    <a:lumMod val="75000"/>
                  </a:schemeClr>
                </a:solidFill>
              </a:rPr>
              <a:t>天体までの距離</a:t>
            </a:r>
            <a:r>
              <a:rPr kumimoji="1" lang="en-US" altLang="ja-JP" sz="2000" b="1" dirty="0" smtClean="0">
                <a:solidFill>
                  <a:schemeClr val="bg2">
                    <a:lumMod val="75000"/>
                  </a:schemeClr>
                </a:solidFill>
              </a:rPr>
              <a:t>[</a:t>
            </a:r>
            <a:r>
              <a:rPr lang="ja-JP" altLang="en-US" sz="2000" b="1" dirty="0" smtClean="0">
                <a:solidFill>
                  <a:schemeClr val="bg2">
                    <a:lumMod val="75000"/>
                  </a:schemeClr>
                </a:solidFill>
              </a:rPr>
              <a:t>光年</a:t>
            </a:r>
            <a:r>
              <a:rPr kumimoji="1" lang="en-US" altLang="ja-JP" sz="2000" b="1" dirty="0" smtClean="0">
                <a:solidFill>
                  <a:schemeClr val="bg2">
                    <a:lumMod val="75000"/>
                  </a:schemeClr>
                </a:solidFill>
              </a:rPr>
              <a:t>]</a:t>
            </a:r>
            <a:endParaRPr kumimoji="1" lang="ja-JP" altLang="en-US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 rot="16200000">
            <a:off x="-795540" y="3447828"/>
            <a:ext cx="470124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chemeClr val="bg2">
                    <a:lumMod val="75000"/>
                  </a:schemeClr>
                </a:solidFill>
              </a:rPr>
              <a:t>X</a:t>
            </a:r>
            <a:r>
              <a:rPr kumimoji="1" lang="ja-JP" altLang="en-US" sz="2400" b="1" dirty="0" smtClean="0">
                <a:solidFill>
                  <a:schemeClr val="bg2">
                    <a:lumMod val="75000"/>
                  </a:schemeClr>
                </a:solidFill>
              </a:rPr>
              <a:t>線源のフラックス</a:t>
            </a:r>
            <a:r>
              <a:rPr lang="en-US" altLang="ja-JP" sz="2400" b="1" dirty="0" smtClean="0">
                <a:solidFill>
                  <a:schemeClr val="bg2">
                    <a:lumMod val="75000"/>
                  </a:schemeClr>
                </a:solidFill>
              </a:rPr>
              <a:t>(</a:t>
            </a:r>
            <a:r>
              <a:rPr lang="en-US" altLang="ja-JP" sz="2400" b="1" dirty="0" err="1" smtClean="0">
                <a:solidFill>
                  <a:schemeClr val="bg2">
                    <a:lumMod val="75000"/>
                  </a:schemeClr>
                </a:solidFill>
              </a:rPr>
              <a:t>mCrab</a:t>
            </a:r>
            <a:r>
              <a:rPr lang="en-US" altLang="ja-JP" sz="2400" b="1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kumimoji="1" lang="ja-JP" alt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46" name="直線コネクタ 45"/>
          <p:cNvCxnSpPr/>
          <p:nvPr/>
        </p:nvCxnSpPr>
        <p:spPr>
          <a:xfrm>
            <a:off x="2143108" y="3600394"/>
            <a:ext cx="5500726" cy="158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7786710" y="3286124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1scan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854759" y="3995985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1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日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831131" y="4353175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1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週間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809177" y="5067555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1.5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年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6" name="直線コネクタ 55"/>
          <p:cNvCxnSpPr/>
          <p:nvPr/>
        </p:nvCxnSpPr>
        <p:spPr>
          <a:xfrm>
            <a:off x="2143108" y="4243336"/>
            <a:ext cx="5500726" cy="158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2143108" y="4600526"/>
            <a:ext cx="5500726" cy="158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2143108" y="5313318"/>
            <a:ext cx="5500726" cy="158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5181597" y="2555083"/>
            <a:ext cx="2247923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0000FF"/>
                </a:solidFill>
              </a:rPr>
              <a:t>AGN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の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X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線監視</a:t>
            </a:r>
            <a:endParaRPr lang="en-US" altLang="ja-JP" sz="2400" b="1" dirty="0" smtClean="0">
              <a:solidFill>
                <a:srgbClr val="0000FF"/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rgbClr val="0000FF"/>
                </a:solidFill>
              </a:rPr>
              <a:t>が可能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2143108" y="3857628"/>
            <a:ext cx="5500726" cy="1588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786710" y="3702610"/>
            <a:ext cx="125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RXTE ASM</a:t>
            </a:r>
            <a:endParaRPr kumimoji="1" lang="ja-JP" altLang="en-US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8" grpId="0"/>
      <p:bldP spid="50" grpId="0"/>
      <p:bldP spid="52" grpId="0"/>
      <p:bldP spid="54" grpId="0"/>
      <p:bldP spid="5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活動銀河中心核の質量推定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9" name="Picture 5" descr="Hayashida1998_fg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43050"/>
            <a:ext cx="4038600" cy="3006795"/>
          </a:xfrm>
          <a:noFill/>
          <a:ln/>
        </p:spPr>
      </p:pic>
      <p:sp>
        <p:nvSpPr>
          <p:cNvPr id="10" name="テキスト ボックス 9"/>
          <p:cNvSpPr txBox="1"/>
          <p:nvPr/>
        </p:nvSpPr>
        <p:spPr>
          <a:xfrm>
            <a:off x="428596" y="5357826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FF00"/>
                </a:solidFill>
              </a:rPr>
              <a:t>変動のタイムスケール </a:t>
            </a:r>
            <a:r>
              <a:rPr lang="ja-JP" altLang="en-US" sz="2400" b="1" dirty="0" smtClean="0">
                <a:solidFill>
                  <a:srgbClr val="FFFF00"/>
                </a:solidFill>
              </a:rPr>
              <a:t>∝ 質量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00232" y="4786322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(</a:t>
            </a:r>
            <a:r>
              <a:rPr kumimoji="1" lang="en-US" altLang="ja-JP" b="1" dirty="0" err="1" smtClean="0"/>
              <a:t>Hayashida</a:t>
            </a:r>
            <a:r>
              <a:rPr kumimoji="1" lang="en-US" altLang="ja-JP" b="1" dirty="0" smtClean="0"/>
              <a:t> et al. </a:t>
            </a:r>
            <a:r>
              <a:rPr lang="en-US" altLang="ja-JP" b="1" dirty="0" smtClean="0"/>
              <a:t>1998</a:t>
            </a:r>
            <a:r>
              <a:rPr kumimoji="1" lang="en-US" altLang="ja-JP" b="1" dirty="0" smtClean="0"/>
              <a:t>)</a:t>
            </a:r>
            <a:endParaRPr kumimoji="1" lang="ja-JP" altLang="en-US" b="1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7752" y="1214422"/>
            <a:ext cx="3786214" cy="4593626"/>
          </a:xfrm>
          <a:noFill/>
          <a:ln/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643570" y="1285860"/>
            <a:ext cx="21843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chemeClr val="bg2"/>
                </a:solidFill>
              </a:rPr>
              <a:t>(Markowitz et al. 2003)</a:t>
            </a:r>
          </a:p>
        </p:txBody>
      </p: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1285852" y="1285860"/>
            <a:ext cx="2489200" cy="400050"/>
            <a:chOff x="3451" y="1279"/>
            <a:chExt cx="1568" cy="252"/>
          </a:xfrm>
        </p:grpSpPr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3451" y="1279"/>
              <a:ext cx="2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2000" b="1">
                  <a:solidFill>
                    <a:srgbClr val="FF00FF"/>
                  </a:solidFill>
                </a:rPr>
                <a:t>日</a:t>
              </a: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3833" y="1279"/>
              <a:ext cx="2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2000" b="1">
                  <a:solidFill>
                    <a:srgbClr val="FF00FF"/>
                  </a:solidFill>
                </a:rPr>
                <a:t>時</a:t>
              </a: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4313" y="1279"/>
              <a:ext cx="2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2000" b="1" dirty="0">
                  <a:solidFill>
                    <a:srgbClr val="FF00FF"/>
                  </a:solidFill>
                </a:rPr>
                <a:t>分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4740" y="1279"/>
              <a:ext cx="2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2000" b="1">
                  <a:solidFill>
                    <a:srgbClr val="FF00FF"/>
                  </a:solidFill>
                </a:rPr>
                <a:t>秒</a:t>
              </a: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410622" y="6000768"/>
            <a:ext cx="823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ほぼ</a:t>
            </a:r>
            <a:r>
              <a:rPr kumimoji="1" lang="ja-JP" altLang="en-US" sz="2400" b="1" dirty="0" smtClean="0"/>
              <a:t>等しい時間間隔で</a:t>
            </a:r>
            <a:r>
              <a:rPr kumimoji="1" lang="en-US" altLang="ja-JP" sz="2400" b="1" dirty="0" smtClean="0"/>
              <a:t>X</a:t>
            </a:r>
            <a:r>
              <a:rPr kumimoji="1" lang="ja-JP" altLang="en-US" sz="2400" b="1" dirty="0" smtClean="0"/>
              <a:t>線測光できる</a:t>
            </a:r>
            <a:r>
              <a:rPr kumimoji="1" lang="en-US" altLang="ja-JP" sz="2400" b="1" dirty="0" smtClean="0"/>
              <a:t>MAXI</a:t>
            </a:r>
            <a:r>
              <a:rPr kumimoji="1" lang="ja-JP" altLang="en-US" sz="2400" b="1" dirty="0" smtClean="0"/>
              <a:t>は、非常に有効</a:t>
            </a:r>
            <a:endParaRPr kumimoji="1" lang="ja-JP" altLang="en-US" sz="2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Blazar</a:t>
            </a:r>
            <a:r>
              <a:rPr lang="ja-JP" altLang="en-US" dirty="0" smtClean="0"/>
              <a:t>の時間変動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3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16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高エネルギー宇宙物理学連絡会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76310" y="2143117"/>
            <a:ext cx="323850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95864" y="2071678"/>
            <a:ext cx="35623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テキスト ボックス 10"/>
          <p:cNvSpPr txBox="1"/>
          <p:nvPr/>
        </p:nvSpPr>
        <p:spPr>
          <a:xfrm>
            <a:off x="928662" y="6000768"/>
            <a:ext cx="3348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(</a:t>
            </a:r>
            <a:r>
              <a:rPr kumimoji="1" lang="en-US" altLang="ja-JP" sz="1400" b="1" dirty="0" err="1" smtClean="0"/>
              <a:t>Kataoka</a:t>
            </a:r>
            <a:r>
              <a:rPr kumimoji="1" lang="en-US" altLang="ja-JP" sz="1400" b="1" dirty="0" smtClean="0"/>
              <a:t> et al. 2001, </a:t>
            </a:r>
            <a:r>
              <a:rPr kumimoji="1" lang="en-US" altLang="ja-JP" sz="1400" b="1" dirty="0" err="1" smtClean="0"/>
              <a:t>Tanihata</a:t>
            </a:r>
            <a:r>
              <a:rPr kumimoji="1" lang="en-US" altLang="ja-JP" sz="1400" b="1" dirty="0" smtClean="0"/>
              <a:t> et al. 2001)</a:t>
            </a:r>
            <a:endParaRPr kumimoji="1" lang="ja-JP" altLang="en-US" sz="14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86248" y="4963081"/>
            <a:ext cx="45095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kumimoji="1" lang="ja-JP" altLang="en-US" sz="2000" b="1" dirty="0" smtClean="0"/>
              <a:t>変動が激しい</a:t>
            </a:r>
            <a:endParaRPr kumimoji="1" lang="en-US" altLang="ja-JP" sz="2000" b="1" dirty="0" smtClean="0"/>
          </a:p>
          <a:p>
            <a:pPr>
              <a:buFont typeface="Wingdings" pitchFamily="2" charset="2"/>
              <a:buChar char="u"/>
            </a:pPr>
            <a:r>
              <a:rPr kumimoji="1" lang="ja-JP" altLang="en-US" sz="2000" b="1" dirty="0" smtClean="0"/>
              <a:t>毎日のようにフレアが起こる。</a:t>
            </a:r>
            <a:endParaRPr kumimoji="1" lang="en-US" altLang="ja-JP" sz="2000" b="1" dirty="0" smtClean="0"/>
          </a:p>
          <a:p>
            <a:r>
              <a:rPr lang="en-US" altLang="ja-JP" sz="2000" b="1" dirty="0" smtClean="0"/>
              <a:t>                  </a:t>
            </a:r>
            <a:r>
              <a:rPr lang="en-US" altLang="ja-JP" sz="2000" b="1" i="1" dirty="0" smtClean="0"/>
              <a:t>t</a:t>
            </a:r>
            <a:r>
              <a:rPr lang="en-US" altLang="ja-JP" sz="2000" b="1" baseline="-10000" dirty="0" smtClean="0"/>
              <a:t>break</a:t>
            </a:r>
            <a:r>
              <a:rPr lang="en-US" altLang="ja-JP" sz="2000" b="1" dirty="0" smtClean="0"/>
              <a:t> </a:t>
            </a:r>
            <a:r>
              <a:rPr lang="ja-JP" altLang="en-US" sz="2000" b="1" dirty="0" smtClean="0"/>
              <a:t>～ </a:t>
            </a:r>
            <a:r>
              <a:rPr lang="en-US" altLang="ja-JP" sz="2000" b="1" dirty="0" smtClean="0"/>
              <a:t>1 </a:t>
            </a:r>
            <a:r>
              <a:rPr lang="ja-JP" altLang="en-US" sz="2000" b="1" dirty="0" smtClean="0"/>
              <a:t>日</a:t>
            </a:r>
            <a:endParaRPr kumimoji="1" lang="en-US" altLang="ja-JP" sz="2000" b="1" dirty="0" smtClean="0"/>
          </a:p>
          <a:p>
            <a:pPr>
              <a:buFont typeface="Wingdings" pitchFamily="2" charset="2"/>
              <a:buChar char="u"/>
            </a:pPr>
            <a:r>
              <a:rPr kumimoji="1" lang="en-US" altLang="ja-JP" sz="2000" b="1" dirty="0" smtClean="0"/>
              <a:t>1</a:t>
            </a:r>
            <a:r>
              <a:rPr kumimoji="1" lang="ja-JP" altLang="en-US" sz="2000" b="1" dirty="0" smtClean="0"/>
              <a:t>日より長いスケールの</a:t>
            </a:r>
            <a:r>
              <a:rPr kumimoji="1" lang="en-US" altLang="ja-JP" sz="2000" b="1" dirty="0" smtClean="0"/>
              <a:t>X</a:t>
            </a:r>
            <a:r>
              <a:rPr kumimoji="1" lang="ja-JP" altLang="en-US" sz="2000" b="1" dirty="0" smtClean="0"/>
              <a:t>線変動は </a:t>
            </a:r>
            <a:r>
              <a:rPr kumimoji="1" lang="en-US" altLang="ja-JP" sz="2000" b="1" dirty="0" smtClean="0"/>
              <a:t>?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357166"/>
            <a:ext cx="1857388" cy="167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スマイル 11"/>
          <p:cNvSpPr/>
          <p:nvPr/>
        </p:nvSpPr>
        <p:spPr>
          <a:xfrm>
            <a:off x="8572528" y="142876"/>
            <a:ext cx="285720" cy="285728"/>
          </a:xfrm>
          <a:prstGeom prst="smileyFac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28599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1. Introduction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ブレーザーの長期モニタ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86020"/>
            <a:ext cx="36671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グループ化 9"/>
          <p:cNvGrpSpPr/>
          <p:nvPr/>
        </p:nvGrpSpPr>
        <p:grpSpPr>
          <a:xfrm>
            <a:off x="1000073" y="2590417"/>
            <a:ext cx="2764800" cy="3401636"/>
            <a:chOff x="1428728" y="2764033"/>
            <a:chExt cx="2764800" cy="3401636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1571604" y="2764033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0000"/>
                  </a:solidFill>
                </a:rPr>
                <a:t>2 </a:t>
              </a:r>
              <a:r>
                <a:rPr lang="en-US" altLang="ja-JP" sz="1400" b="1" dirty="0" err="1" smtClean="0">
                  <a:solidFill>
                    <a:srgbClr val="FF0000"/>
                  </a:solidFill>
                </a:rPr>
                <a:t>mCrab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428728" y="3549851"/>
              <a:ext cx="9733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0000"/>
                  </a:solidFill>
                </a:rPr>
                <a:t>6.5 </a:t>
              </a:r>
              <a:r>
                <a:rPr lang="en-US" altLang="ja-JP" sz="1400" b="1" dirty="0" err="1" smtClean="0">
                  <a:solidFill>
                    <a:srgbClr val="FF0000"/>
                  </a:solidFill>
                </a:rPr>
                <a:t>mCrab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428728" y="4357694"/>
              <a:ext cx="9733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0000"/>
                  </a:solidFill>
                </a:rPr>
                <a:t>1.6 </a:t>
              </a:r>
              <a:r>
                <a:rPr lang="en-US" altLang="ja-JP" sz="1400" b="1" dirty="0" err="1" smtClean="0">
                  <a:solidFill>
                    <a:srgbClr val="FF0000"/>
                  </a:solidFill>
                </a:rPr>
                <a:t>mCrab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428728" y="5857892"/>
              <a:ext cx="9733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0000"/>
                  </a:solidFill>
                </a:rPr>
                <a:t>3.9 </a:t>
              </a:r>
              <a:r>
                <a:rPr lang="en-US" altLang="ja-JP" sz="1400" b="1" dirty="0" err="1" smtClean="0">
                  <a:solidFill>
                    <a:srgbClr val="FF0000"/>
                  </a:solidFill>
                </a:rPr>
                <a:t>mCrab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428728" y="5121487"/>
              <a:ext cx="963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0000"/>
                  </a:solidFill>
                </a:rPr>
                <a:t>2.3 </a:t>
              </a:r>
              <a:r>
                <a:rPr lang="en-US" altLang="ja-JP" sz="1400" b="1" dirty="0" err="1" smtClean="0">
                  <a:solidFill>
                    <a:srgbClr val="FF0000"/>
                  </a:solidFill>
                </a:rPr>
                <a:t>mCrab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143240" y="2764033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0000"/>
                  </a:solidFill>
                </a:rPr>
                <a:t>11.5 </a:t>
              </a:r>
              <a:r>
                <a:rPr lang="en-US" altLang="ja-JP" sz="1400" b="1" dirty="0" err="1" smtClean="0">
                  <a:solidFill>
                    <a:srgbClr val="FF0000"/>
                  </a:solidFill>
                </a:rPr>
                <a:t>mCrab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214678" y="3549851"/>
              <a:ext cx="963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0000"/>
                  </a:solidFill>
                </a:rPr>
                <a:t>2.3 </a:t>
              </a:r>
              <a:r>
                <a:rPr lang="en-US" altLang="ja-JP" sz="1400" b="1" dirty="0" err="1" smtClean="0">
                  <a:solidFill>
                    <a:srgbClr val="FF0000"/>
                  </a:solidFill>
                </a:rPr>
                <a:t>mCrab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3357554" y="4286256"/>
              <a:ext cx="827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0000"/>
                  </a:solidFill>
                </a:rPr>
                <a:t>4 </a:t>
              </a:r>
              <a:r>
                <a:rPr lang="en-US" altLang="ja-JP" sz="1400" b="1" dirty="0" err="1" smtClean="0">
                  <a:solidFill>
                    <a:srgbClr val="FF0000"/>
                  </a:solidFill>
                </a:rPr>
                <a:t>mCrab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214678" y="5072074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0000"/>
                  </a:solidFill>
                </a:rPr>
                <a:t>3.7 </a:t>
              </a:r>
              <a:r>
                <a:rPr lang="en-US" altLang="ja-JP" sz="1400" b="1" dirty="0" err="1" smtClean="0">
                  <a:solidFill>
                    <a:srgbClr val="FF0000"/>
                  </a:solidFill>
                </a:rPr>
                <a:t>mCrab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214678" y="5857892"/>
              <a:ext cx="963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0000"/>
                  </a:solidFill>
                </a:rPr>
                <a:t>2.5 </a:t>
              </a:r>
              <a:r>
                <a:rPr lang="en-US" altLang="ja-JP" sz="1400" b="1" dirty="0" err="1" smtClean="0">
                  <a:solidFill>
                    <a:srgbClr val="FF0000"/>
                  </a:solidFill>
                </a:rPr>
                <a:t>mCrab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コンテンツ プレースホルダ 20" descr="Image_6month_AGN_mcrab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36839" y="2000240"/>
            <a:ext cx="4892879" cy="2714644"/>
          </a:xfrm>
          <a:prstGeom prst="rect">
            <a:avLst/>
          </a:prstGeom>
        </p:spPr>
      </p:pic>
      <p:pic>
        <p:nvPicPr>
          <p:cNvPr id="22" name="図 21" descr="Image_6month_BLLAC_mcrab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6839" y="2000240"/>
            <a:ext cx="4892005" cy="271440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071934" y="4845618"/>
            <a:ext cx="319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FF00"/>
                </a:solidFill>
              </a:rPr>
              <a:t>○ </a:t>
            </a:r>
            <a:r>
              <a:rPr kumimoji="1" lang="en-US" altLang="ja-JP" b="1" dirty="0" smtClean="0">
                <a:solidFill>
                  <a:srgbClr val="00FF00"/>
                </a:solidFill>
              </a:rPr>
              <a:t>0.5 </a:t>
            </a:r>
            <a:r>
              <a:rPr kumimoji="1" lang="en-US" altLang="ja-JP" b="1" dirty="0" err="1" smtClean="0">
                <a:solidFill>
                  <a:srgbClr val="00FF00"/>
                </a:solidFill>
              </a:rPr>
              <a:t>mCrab</a:t>
            </a:r>
            <a:r>
              <a:rPr kumimoji="1" lang="en-US" altLang="ja-JP" b="1" dirty="0" smtClean="0">
                <a:solidFill>
                  <a:srgbClr val="00FF00"/>
                </a:solidFill>
              </a:rPr>
              <a:t> </a:t>
            </a:r>
            <a:r>
              <a:rPr kumimoji="1" lang="ja-JP" altLang="en-US" b="1" dirty="0" smtClean="0">
                <a:solidFill>
                  <a:srgbClr val="00FF00"/>
                </a:solidFill>
              </a:rPr>
              <a:t>より明るい </a:t>
            </a:r>
            <a:r>
              <a:rPr kumimoji="1" lang="en-US" altLang="ja-JP" b="1" dirty="0" smtClean="0">
                <a:solidFill>
                  <a:srgbClr val="00FF00"/>
                </a:solidFill>
              </a:rPr>
              <a:t>AGN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071934" y="5202808"/>
            <a:ext cx="445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○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0.5 </a:t>
            </a:r>
            <a:r>
              <a:rPr kumimoji="1" lang="en-US" altLang="ja-JP" b="1" dirty="0" err="1" smtClean="0">
                <a:solidFill>
                  <a:srgbClr val="FFFF00"/>
                </a:solidFill>
              </a:rPr>
              <a:t>mCrab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</a:t>
            </a:r>
            <a:r>
              <a:rPr kumimoji="1" lang="ja-JP" altLang="en-US" b="1" dirty="0" smtClean="0">
                <a:solidFill>
                  <a:srgbClr val="FFFF00"/>
                </a:solidFill>
              </a:rPr>
              <a:t>より明るい </a:t>
            </a:r>
            <a:r>
              <a:rPr kumimoji="1" lang="en-US" altLang="ja-JP" b="1" dirty="0" err="1" smtClean="0">
                <a:solidFill>
                  <a:srgbClr val="FFFF00"/>
                </a:solidFill>
              </a:rPr>
              <a:t>Blazars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/</a:t>
            </a:r>
            <a:r>
              <a:rPr kumimoji="1" lang="ja-JP" altLang="en-US" b="1" dirty="0" smtClean="0">
                <a:solidFill>
                  <a:srgbClr val="FFFF00"/>
                </a:solidFill>
              </a:rPr>
              <a:t>電波銀河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429124" y="5618165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 smtClean="0"/>
              <a:t>約</a:t>
            </a:r>
            <a:r>
              <a:rPr lang="en-US" altLang="ja-JP" sz="2800" b="1" dirty="0" smtClean="0"/>
              <a:t>20</a:t>
            </a:r>
            <a:r>
              <a:rPr lang="ja-JP" altLang="en-US" sz="2800" b="1" dirty="0" smtClean="0"/>
              <a:t>個のブレーザーをモニタできる</a:t>
            </a:r>
            <a:endParaRPr kumimoji="1" lang="ja-JP" altLang="en-US" sz="2800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8596" y="1198891"/>
            <a:ext cx="33874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T</a:t>
            </a:r>
            <a:r>
              <a:rPr kumimoji="1" lang="en-US" altLang="ja-JP" sz="2000" b="1" dirty="0" smtClean="0"/>
              <a:t> &gt;&gt; 1 </a:t>
            </a:r>
            <a:r>
              <a:rPr kumimoji="1" lang="ja-JP" altLang="en-US" sz="2000" b="1" dirty="0" smtClean="0"/>
              <a:t>日の変動</a:t>
            </a:r>
            <a:endParaRPr kumimoji="1" lang="en-US" altLang="ja-JP" sz="2000" b="1" dirty="0" smtClean="0"/>
          </a:p>
          <a:p>
            <a:pPr>
              <a:buFont typeface="Arial" pitchFamily="34" charset="0"/>
              <a:buChar char="•"/>
            </a:pPr>
            <a:r>
              <a:rPr kumimoji="1" lang="ja-JP" altLang="en-US" sz="2000" b="1" dirty="0" smtClean="0"/>
              <a:t> いつジェットが出るのか </a:t>
            </a:r>
            <a:r>
              <a:rPr kumimoji="1" lang="en-US" altLang="ja-JP" sz="2000" b="1" dirty="0" smtClean="0"/>
              <a:t>?</a:t>
            </a:r>
            <a:r>
              <a:rPr lang="ja-JP" altLang="en-US" sz="2000" b="1" dirty="0" smtClean="0"/>
              <a:t> </a:t>
            </a:r>
            <a:endParaRPr kumimoji="1" lang="en-US" altLang="ja-JP" sz="2000" b="1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b="1" dirty="0" smtClean="0"/>
              <a:t> Jet </a:t>
            </a:r>
            <a:r>
              <a:rPr lang="ja-JP" altLang="en-US" sz="2000" b="1" dirty="0" smtClean="0"/>
              <a:t>噴出の </a:t>
            </a:r>
            <a:r>
              <a:rPr lang="en-US" altLang="ja-JP" sz="2000" b="1" dirty="0" smtClean="0"/>
              <a:t>duty cycle </a:t>
            </a:r>
            <a:r>
              <a:rPr lang="ja-JP" altLang="en-US" sz="2000" b="1" dirty="0" smtClean="0"/>
              <a:t>は</a:t>
            </a:r>
            <a:r>
              <a:rPr lang="en-US" altLang="ja-JP" sz="2000" b="1" dirty="0" smtClean="0"/>
              <a:t>?</a:t>
            </a:r>
            <a:endParaRPr kumimoji="1" lang="ja-JP" altLang="en-US" sz="2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MAXI</a:t>
            </a:r>
            <a:r>
              <a:rPr lang="ja-JP" altLang="en-US" dirty="0" smtClean="0"/>
              <a:t>で予想される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ブレーザーの</a:t>
            </a:r>
            <a:r>
              <a:rPr lang="en-US" altLang="ja-JP" dirty="0" smtClean="0"/>
              <a:t>X</a:t>
            </a:r>
            <a:r>
              <a:rPr lang="ja-JP" altLang="en-US" dirty="0" smtClean="0"/>
              <a:t>せんライトカーブ</a:t>
            </a:r>
            <a:endParaRPr kumimoji="1"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12239" r="54717" b="19954"/>
          <a:stretch>
            <a:fillRect/>
          </a:stretch>
        </p:blipFill>
        <p:spPr>
          <a:xfrm>
            <a:off x="457200" y="1751496"/>
            <a:ext cx="4038600" cy="3943970"/>
          </a:xfrm>
          <a:noFill/>
          <a:ln/>
        </p:spPr>
      </p:pic>
      <p:pic>
        <p:nvPicPr>
          <p:cNvPr id="9" name="コンテンツ プレースホルダ 16" descr="3c273_1day_corexp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79921"/>
            <a:ext cx="4038600" cy="3087119"/>
          </a:xfrm>
        </p:spPr>
      </p:pic>
      <p:grpSp>
        <p:nvGrpSpPr>
          <p:cNvPr id="10" name="グループ化 9"/>
          <p:cNvGrpSpPr/>
          <p:nvPr/>
        </p:nvGrpSpPr>
        <p:grpSpPr>
          <a:xfrm>
            <a:off x="5143504" y="5357826"/>
            <a:ext cx="3702344" cy="595788"/>
            <a:chOff x="5143504" y="5857893"/>
            <a:chExt cx="3702344" cy="595788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5143504" y="6084349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4</a:t>
              </a:r>
              <a:r>
                <a:rPr lang="en-US" altLang="ja-JP" b="1" dirty="0" smtClean="0"/>
                <a:t>/1</a:t>
              </a:r>
              <a:endParaRPr kumimoji="1" lang="ja-JP" altLang="en-US" b="1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905582" y="6072207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7/1</a:t>
              </a:r>
              <a:endParaRPr kumimoji="1" lang="ja-JP" altLang="en-US" b="1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715140" y="6084349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10/1</a:t>
              </a:r>
              <a:endParaRPr kumimoji="1" lang="ja-JP" altLang="en-US" b="1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568101" y="6084349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1/1</a:t>
              </a:r>
              <a:endParaRPr kumimoji="1" lang="ja-JP" altLang="en-US" b="1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8358214" y="6084349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4</a:t>
              </a:r>
              <a:r>
                <a:rPr lang="en-US" altLang="ja-JP" b="1" dirty="0" smtClean="0"/>
                <a:t>/1</a:t>
              </a:r>
              <a:endParaRPr kumimoji="1" lang="ja-JP" altLang="en-US" b="1" dirty="0"/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rot="5400000" flipH="1" flipV="1">
              <a:off x="5215736" y="5999974"/>
              <a:ext cx="285752" cy="15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rot="5400000" flipH="1" flipV="1">
              <a:off x="5999965" y="5999975"/>
              <a:ext cx="285752" cy="15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rot="5400000" flipH="1" flipV="1">
              <a:off x="6858811" y="5999976"/>
              <a:ext cx="285752" cy="15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 rot="5400000" flipH="1" flipV="1">
              <a:off x="7644629" y="5999977"/>
              <a:ext cx="285752" cy="15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 rot="5400000" flipH="1" flipV="1">
              <a:off x="8501885" y="5999978"/>
              <a:ext cx="285752" cy="15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/>
          <p:cNvSpPr txBox="1"/>
          <p:nvPr/>
        </p:nvSpPr>
        <p:spPr>
          <a:xfrm>
            <a:off x="5072066" y="1428736"/>
            <a:ext cx="32782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FF00"/>
                </a:solidFill>
              </a:rPr>
              <a:t>3C 279 </a:t>
            </a:r>
            <a:r>
              <a:rPr kumimoji="1" lang="ja-JP" altLang="en-US" sz="2000" b="1" dirty="0" smtClean="0"/>
              <a:t>の予想ライトカーブ</a:t>
            </a:r>
            <a:endParaRPr kumimoji="1" lang="en-US" altLang="ja-JP" sz="2000" b="1" dirty="0" smtClean="0"/>
          </a:p>
          <a:p>
            <a:pPr algn="ctr"/>
            <a:r>
              <a:rPr kumimoji="1" lang="en-US" altLang="ja-JP" b="1" dirty="0" smtClean="0"/>
              <a:t>(1</a:t>
            </a:r>
            <a:r>
              <a:rPr kumimoji="1" lang="ja-JP" altLang="en-US" b="1" dirty="0" smtClean="0"/>
              <a:t>日積分</a:t>
            </a:r>
            <a:r>
              <a:rPr kumimoji="1" lang="en-US" altLang="ja-JP" b="1" dirty="0" smtClean="0"/>
              <a:t>/1</a:t>
            </a:r>
            <a:r>
              <a:rPr kumimoji="1" lang="ja-JP" altLang="en-US" b="1" dirty="0" smtClean="0"/>
              <a:t>年間</a:t>
            </a:r>
            <a:r>
              <a:rPr lang="en-US" altLang="ja-JP" b="1" dirty="0" smtClean="0"/>
              <a:t>)</a:t>
            </a:r>
            <a:endParaRPr kumimoji="1" lang="en-US" altLang="ja-JP" b="1" dirty="0" smtClean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6708545" y="2995395"/>
            <a:ext cx="649537" cy="719357"/>
            <a:chOff x="6708545" y="3068421"/>
            <a:chExt cx="649537" cy="719357"/>
          </a:xfrm>
        </p:grpSpPr>
        <p:cxnSp>
          <p:nvCxnSpPr>
            <p:cNvPr id="23" name="直線矢印コネクタ 22"/>
            <p:cNvCxnSpPr/>
            <p:nvPr/>
          </p:nvCxnSpPr>
          <p:spPr>
            <a:xfrm>
              <a:off x="6715140" y="3786190"/>
              <a:ext cx="642942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6708545" y="3068421"/>
              <a:ext cx="649537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b="1" dirty="0" smtClean="0">
                  <a:solidFill>
                    <a:srgbClr val="FF0000"/>
                  </a:solidFill>
                </a:rPr>
                <a:t>太陽</a:t>
              </a:r>
              <a:endParaRPr lang="en-US" altLang="ja-JP" b="1" dirty="0" smtClean="0">
                <a:solidFill>
                  <a:srgbClr val="FF0000"/>
                </a:solidFill>
              </a:endParaRPr>
            </a:p>
            <a:p>
              <a:r>
                <a:rPr lang="ja-JP" altLang="en-US" b="1" dirty="0" smtClean="0">
                  <a:solidFill>
                    <a:srgbClr val="FF0000"/>
                  </a:solidFill>
                </a:rPr>
                <a:t>方向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1424082" y="4026763"/>
            <a:ext cx="1433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smtClean="0">
                <a:solidFill>
                  <a:schemeClr val="bg2"/>
                </a:solidFill>
              </a:rPr>
              <a:t>T</a:t>
            </a:r>
            <a:r>
              <a:rPr kumimoji="1" lang="en-US" altLang="ja-JP" sz="2400" b="1" baseline="-10000" dirty="0" smtClean="0">
                <a:solidFill>
                  <a:schemeClr val="bg2"/>
                </a:solidFill>
              </a:rPr>
              <a:t>break</a:t>
            </a:r>
            <a:r>
              <a:rPr kumimoji="1" lang="en-US" altLang="ja-JP" sz="2400" b="1" dirty="0" smtClean="0">
                <a:solidFill>
                  <a:schemeClr val="bg2"/>
                </a:solidFill>
              </a:rPr>
              <a:t> </a:t>
            </a:r>
          </a:p>
          <a:p>
            <a:r>
              <a:rPr kumimoji="1" lang="en-US" altLang="ja-JP" sz="2400" b="1" dirty="0" smtClean="0">
                <a:solidFill>
                  <a:schemeClr val="bg2"/>
                </a:solidFill>
              </a:rPr>
              <a:t>= 100 day</a:t>
            </a:r>
            <a:endParaRPr kumimoji="1" lang="ja-JP" altLang="en-US" sz="2400" b="1" dirty="0">
              <a:solidFill>
                <a:schemeClr val="bg2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rot="5400000" flipH="1" flipV="1">
            <a:off x="1393009" y="3463925"/>
            <a:ext cx="1071570" cy="1588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2637622" y="3213892"/>
            <a:ext cx="1362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solidFill>
                  <a:schemeClr val="bg2"/>
                </a:solidFill>
              </a:rPr>
              <a:t>∝ </a:t>
            </a:r>
            <a:r>
              <a:rPr kumimoji="1" lang="en-US" altLang="ja-JP" sz="3200" b="1" i="1" dirty="0" smtClean="0">
                <a:solidFill>
                  <a:schemeClr val="bg2"/>
                </a:solidFill>
              </a:rPr>
              <a:t>f </a:t>
            </a:r>
            <a:r>
              <a:rPr kumimoji="1" lang="en-US" altLang="ja-JP" sz="3200" b="1" baseline="30000" dirty="0" smtClean="0">
                <a:solidFill>
                  <a:schemeClr val="bg2"/>
                </a:solidFill>
              </a:rPr>
              <a:t>-2.0</a:t>
            </a:r>
            <a:endParaRPr kumimoji="1" lang="ja-JP" altLang="en-US" sz="3200" b="1" baseline="30000" dirty="0">
              <a:solidFill>
                <a:schemeClr val="bg2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143240" y="2334276"/>
            <a:ext cx="1090989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u="sng" dirty="0" smtClean="0">
                <a:solidFill>
                  <a:schemeClr val="bg2"/>
                </a:solidFill>
              </a:rPr>
              <a:t>PSD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395157" y="5786454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平均 </a:t>
            </a:r>
            <a:r>
              <a:rPr lang="en-US" altLang="ja-JP" sz="2400" b="1" dirty="0" smtClean="0"/>
              <a:t>5 </a:t>
            </a:r>
            <a:r>
              <a:rPr lang="en-US" altLang="ja-JP" sz="2400" b="1" dirty="0" err="1" smtClean="0"/>
              <a:t>mCrab</a:t>
            </a:r>
            <a:endParaRPr kumimoji="1" lang="ja-JP" altLang="en-US" sz="2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524000"/>
          </a:xfrm>
        </p:spPr>
        <p:txBody>
          <a:bodyPr/>
          <a:lstStyle/>
          <a:p>
            <a:r>
              <a:rPr kumimoji="1" lang="en-US" altLang="ja-JP" dirty="0" smtClean="0"/>
              <a:t>MAXI</a:t>
            </a:r>
            <a:r>
              <a:rPr kumimoji="1" lang="ja-JP" altLang="en-US" dirty="0" smtClean="0"/>
              <a:t>の観測帯域と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err="1" smtClean="0"/>
              <a:t>Blazar</a:t>
            </a:r>
            <a:r>
              <a:rPr kumimoji="1" lang="ja-JP" altLang="en-US" dirty="0" smtClean="0"/>
              <a:t>のスペクトル</a:t>
            </a:r>
            <a:endParaRPr kumimoji="1"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pic>
        <p:nvPicPr>
          <p:cNvPr id="11" name="Picture 7" descr="HBL-LBL-QHB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981093"/>
            <a:ext cx="6209934" cy="3770929"/>
          </a:xfrm>
          <a:prstGeom prst="rect">
            <a:avLst/>
          </a:prstGeom>
          <a:noFill/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962191" y="1644507"/>
            <a:ext cx="726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cs typeface="Arial" charset="0"/>
              </a:rPr>
              <a:t>X-ray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255927" y="1654707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 err="1">
                <a:cs typeface="Arial" charset="0"/>
              </a:rPr>
              <a:t>GeV</a:t>
            </a:r>
            <a:r>
              <a:rPr lang="en-US" altLang="ja-JP" b="1" dirty="0">
                <a:cs typeface="Arial" charset="0"/>
              </a:rPr>
              <a:t> </a:t>
            </a:r>
            <a:r>
              <a:rPr lang="en-US" altLang="ja-JP" b="1" dirty="0" smtClean="0">
                <a:cs typeface="Arial" charset="0"/>
              </a:rPr>
              <a:t>γ</a:t>
            </a:r>
            <a:endParaRPr lang="en-US" altLang="ja-JP" b="1" dirty="0">
              <a:cs typeface="Arial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6290916" y="1654707"/>
            <a:ext cx="735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 err="1">
                <a:cs typeface="Arial" charset="0"/>
              </a:rPr>
              <a:t>TeV</a:t>
            </a:r>
            <a:r>
              <a:rPr lang="en-US" altLang="ja-JP" b="1" dirty="0">
                <a:cs typeface="Arial" charset="0"/>
              </a:rPr>
              <a:t> </a:t>
            </a:r>
            <a:r>
              <a:rPr lang="en-US" altLang="ja-JP" b="1" dirty="0" smtClean="0">
                <a:cs typeface="Arial" charset="0"/>
              </a:rPr>
              <a:t>γ</a:t>
            </a:r>
            <a:endParaRPr lang="en-US" altLang="ja-JP" b="1" dirty="0">
              <a:cs typeface="Arial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754704" y="1651792"/>
            <a:ext cx="862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cs typeface="Arial" charset="0"/>
              </a:rPr>
              <a:t>optical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072330" y="2037246"/>
            <a:ext cx="164660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solidFill>
                  <a:srgbClr val="FF0000"/>
                </a:solidFill>
              </a:rPr>
              <a:t>QHB</a:t>
            </a:r>
          </a:p>
          <a:p>
            <a:r>
              <a:rPr lang="en-US" altLang="ja-JP" b="1" i="1" dirty="0">
                <a:solidFill>
                  <a:srgbClr val="FF0000"/>
                </a:solidFill>
              </a:rPr>
              <a:t>(PKS0528-134)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7143768" y="3431840"/>
            <a:ext cx="134524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solidFill>
                  <a:srgbClr val="00CC00"/>
                </a:solidFill>
              </a:rPr>
              <a:t>LBL</a:t>
            </a:r>
          </a:p>
          <a:p>
            <a:r>
              <a:rPr lang="en-US" altLang="ja-JP" i="1" dirty="0">
                <a:solidFill>
                  <a:srgbClr val="00CC00"/>
                </a:solidFill>
              </a:rPr>
              <a:t>(Q0716+714)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143768" y="4466138"/>
            <a:ext cx="105028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solidFill>
                  <a:srgbClr val="00B0F0"/>
                </a:solidFill>
              </a:rPr>
              <a:t>HBL</a:t>
            </a:r>
          </a:p>
          <a:p>
            <a:r>
              <a:rPr lang="en-US" altLang="ja-JP" b="1" i="1" dirty="0">
                <a:solidFill>
                  <a:srgbClr val="00B0F0"/>
                </a:solidFill>
              </a:rPr>
              <a:t>(Mrk421)</a:t>
            </a:r>
          </a:p>
        </p:txBody>
      </p:sp>
      <p:sp>
        <p:nvSpPr>
          <p:cNvPr id="24" name="Freeform 20"/>
          <p:cNvSpPr>
            <a:spLocks/>
          </p:cNvSpPr>
          <p:nvPr/>
        </p:nvSpPr>
        <p:spPr bwMode="auto">
          <a:xfrm>
            <a:off x="1805964" y="3729592"/>
            <a:ext cx="2759971" cy="1608619"/>
          </a:xfrm>
          <a:custGeom>
            <a:avLst/>
            <a:gdLst/>
            <a:ahLst/>
            <a:cxnLst>
              <a:cxn ang="0">
                <a:pos x="0" y="1152"/>
              </a:cxn>
              <a:cxn ang="0">
                <a:pos x="480" y="528"/>
              </a:cxn>
              <a:cxn ang="0">
                <a:pos x="816" y="144"/>
              </a:cxn>
              <a:cxn ang="0">
                <a:pos x="1056" y="0"/>
              </a:cxn>
              <a:cxn ang="0">
                <a:pos x="1344" y="144"/>
              </a:cxn>
              <a:cxn ang="0">
                <a:pos x="1488" y="528"/>
              </a:cxn>
              <a:cxn ang="0">
                <a:pos x="1536" y="1152"/>
              </a:cxn>
            </a:cxnLst>
            <a:rect l="0" t="0" r="r" b="b"/>
            <a:pathLst>
              <a:path w="1536" h="1152">
                <a:moveTo>
                  <a:pt x="0" y="1152"/>
                </a:moveTo>
                <a:cubicBezTo>
                  <a:pt x="172" y="924"/>
                  <a:pt x="344" y="696"/>
                  <a:pt x="480" y="528"/>
                </a:cubicBezTo>
                <a:cubicBezTo>
                  <a:pt x="616" y="360"/>
                  <a:pt x="720" y="232"/>
                  <a:pt x="816" y="144"/>
                </a:cubicBezTo>
                <a:cubicBezTo>
                  <a:pt x="912" y="56"/>
                  <a:pt x="968" y="0"/>
                  <a:pt x="1056" y="0"/>
                </a:cubicBezTo>
                <a:cubicBezTo>
                  <a:pt x="1144" y="0"/>
                  <a:pt x="1272" y="56"/>
                  <a:pt x="1344" y="144"/>
                </a:cubicBezTo>
                <a:cubicBezTo>
                  <a:pt x="1416" y="232"/>
                  <a:pt x="1456" y="360"/>
                  <a:pt x="1488" y="528"/>
                </a:cubicBezTo>
                <a:cubicBezTo>
                  <a:pt x="1520" y="696"/>
                  <a:pt x="1528" y="924"/>
                  <a:pt x="1536" y="1152"/>
                </a:cubicBezTo>
              </a:path>
            </a:pathLst>
          </a:custGeom>
          <a:noFill/>
          <a:ln w="19050" cap="rnd" cmpd="sng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4220938" y="3682965"/>
            <a:ext cx="2759971" cy="1655245"/>
          </a:xfrm>
          <a:custGeom>
            <a:avLst/>
            <a:gdLst/>
            <a:ahLst/>
            <a:cxnLst>
              <a:cxn ang="0">
                <a:pos x="0" y="1136"/>
              </a:cxn>
              <a:cxn ang="0">
                <a:pos x="432" y="464"/>
              </a:cxn>
              <a:cxn ang="0">
                <a:pos x="1056" y="80"/>
              </a:cxn>
              <a:cxn ang="0">
                <a:pos x="1392" y="176"/>
              </a:cxn>
              <a:cxn ang="0">
                <a:pos x="1536" y="1136"/>
              </a:cxn>
            </a:cxnLst>
            <a:rect l="0" t="0" r="r" b="b"/>
            <a:pathLst>
              <a:path w="1536" h="1136">
                <a:moveTo>
                  <a:pt x="0" y="1136"/>
                </a:moveTo>
                <a:cubicBezTo>
                  <a:pt x="128" y="888"/>
                  <a:pt x="256" y="640"/>
                  <a:pt x="432" y="464"/>
                </a:cubicBezTo>
                <a:cubicBezTo>
                  <a:pt x="608" y="288"/>
                  <a:pt x="896" y="128"/>
                  <a:pt x="1056" y="80"/>
                </a:cubicBezTo>
                <a:cubicBezTo>
                  <a:pt x="1216" y="32"/>
                  <a:pt x="1312" y="0"/>
                  <a:pt x="1392" y="176"/>
                </a:cubicBezTo>
                <a:cubicBezTo>
                  <a:pt x="1472" y="352"/>
                  <a:pt x="1504" y="744"/>
                  <a:pt x="1536" y="1136"/>
                </a:cubicBezTo>
              </a:path>
            </a:pathLst>
          </a:custGeom>
          <a:noFill/>
          <a:ln w="19050" cap="rnd" cmpd="sng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6" name="Freeform 22"/>
          <p:cNvSpPr>
            <a:spLocks/>
          </p:cNvSpPr>
          <p:nvPr/>
        </p:nvSpPr>
        <p:spPr bwMode="auto">
          <a:xfrm>
            <a:off x="1547217" y="3170072"/>
            <a:ext cx="2759971" cy="2168138"/>
          </a:xfrm>
          <a:custGeom>
            <a:avLst/>
            <a:gdLst/>
            <a:ahLst/>
            <a:cxnLst>
              <a:cxn ang="0">
                <a:pos x="0" y="1248"/>
              </a:cxn>
              <a:cxn ang="0">
                <a:pos x="528" y="432"/>
              </a:cxn>
              <a:cxn ang="0">
                <a:pos x="864" y="48"/>
              </a:cxn>
              <a:cxn ang="0">
                <a:pos x="1152" y="144"/>
              </a:cxn>
              <a:cxn ang="0">
                <a:pos x="1344" y="336"/>
              </a:cxn>
              <a:cxn ang="0">
                <a:pos x="1488" y="816"/>
              </a:cxn>
              <a:cxn ang="0">
                <a:pos x="1536" y="1488"/>
              </a:cxn>
            </a:cxnLst>
            <a:rect l="0" t="0" r="r" b="b"/>
            <a:pathLst>
              <a:path w="1536" h="1488">
                <a:moveTo>
                  <a:pt x="0" y="1248"/>
                </a:moveTo>
                <a:cubicBezTo>
                  <a:pt x="192" y="940"/>
                  <a:pt x="384" y="632"/>
                  <a:pt x="528" y="432"/>
                </a:cubicBezTo>
                <a:cubicBezTo>
                  <a:pt x="672" y="232"/>
                  <a:pt x="760" y="96"/>
                  <a:pt x="864" y="48"/>
                </a:cubicBezTo>
                <a:cubicBezTo>
                  <a:pt x="968" y="0"/>
                  <a:pt x="1072" y="96"/>
                  <a:pt x="1152" y="144"/>
                </a:cubicBezTo>
                <a:cubicBezTo>
                  <a:pt x="1232" y="192"/>
                  <a:pt x="1288" y="224"/>
                  <a:pt x="1344" y="336"/>
                </a:cubicBezTo>
                <a:cubicBezTo>
                  <a:pt x="1400" y="448"/>
                  <a:pt x="1456" y="624"/>
                  <a:pt x="1488" y="816"/>
                </a:cubicBezTo>
                <a:cubicBezTo>
                  <a:pt x="1520" y="1008"/>
                  <a:pt x="1528" y="1376"/>
                  <a:pt x="1536" y="1488"/>
                </a:cubicBezTo>
              </a:path>
            </a:pathLst>
          </a:custGeom>
          <a:noFill/>
          <a:ln w="19050" cap="rnd">
            <a:solidFill>
              <a:srgbClr val="00CC00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7" name="Freeform 23"/>
          <p:cNvSpPr>
            <a:spLocks/>
          </p:cNvSpPr>
          <p:nvPr/>
        </p:nvSpPr>
        <p:spPr bwMode="auto">
          <a:xfrm>
            <a:off x="3962191" y="3216699"/>
            <a:ext cx="2501223" cy="2121512"/>
          </a:xfrm>
          <a:custGeom>
            <a:avLst/>
            <a:gdLst/>
            <a:ahLst/>
            <a:cxnLst>
              <a:cxn ang="0">
                <a:pos x="0" y="1456"/>
              </a:cxn>
              <a:cxn ang="0">
                <a:pos x="240" y="448"/>
              </a:cxn>
              <a:cxn ang="0">
                <a:pos x="576" y="112"/>
              </a:cxn>
              <a:cxn ang="0">
                <a:pos x="960" y="16"/>
              </a:cxn>
              <a:cxn ang="0">
                <a:pos x="1152" y="64"/>
              </a:cxn>
              <a:cxn ang="0">
                <a:pos x="1296" y="400"/>
              </a:cxn>
              <a:cxn ang="0">
                <a:pos x="1392" y="1456"/>
              </a:cxn>
            </a:cxnLst>
            <a:rect l="0" t="0" r="r" b="b"/>
            <a:pathLst>
              <a:path w="1392" h="1456">
                <a:moveTo>
                  <a:pt x="0" y="1456"/>
                </a:moveTo>
                <a:cubicBezTo>
                  <a:pt x="72" y="1064"/>
                  <a:pt x="144" y="672"/>
                  <a:pt x="240" y="448"/>
                </a:cubicBezTo>
                <a:cubicBezTo>
                  <a:pt x="336" y="224"/>
                  <a:pt x="456" y="184"/>
                  <a:pt x="576" y="112"/>
                </a:cubicBezTo>
                <a:cubicBezTo>
                  <a:pt x="696" y="40"/>
                  <a:pt x="864" y="24"/>
                  <a:pt x="960" y="16"/>
                </a:cubicBezTo>
                <a:cubicBezTo>
                  <a:pt x="1056" y="8"/>
                  <a:pt x="1096" y="0"/>
                  <a:pt x="1152" y="64"/>
                </a:cubicBezTo>
                <a:cubicBezTo>
                  <a:pt x="1208" y="128"/>
                  <a:pt x="1256" y="168"/>
                  <a:pt x="1296" y="400"/>
                </a:cubicBezTo>
                <a:cubicBezTo>
                  <a:pt x="1336" y="632"/>
                  <a:pt x="1364" y="1044"/>
                  <a:pt x="1392" y="1456"/>
                </a:cubicBezTo>
              </a:path>
            </a:pathLst>
          </a:custGeom>
          <a:noFill/>
          <a:ln w="19050" cap="rnd">
            <a:solidFill>
              <a:srgbClr val="00CC00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8" name="Freeform 24"/>
          <p:cNvSpPr>
            <a:spLocks/>
          </p:cNvSpPr>
          <p:nvPr/>
        </p:nvSpPr>
        <p:spPr bwMode="auto">
          <a:xfrm>
            <a:off x="1633466" y="2680492"/>
            <a:ext cx="2242476" cy="2657718"/>
          </a:xfrm>
          <a:custGeom>
            <a:avLst/>
            <a:gdLst/>
            <a:ahLst/>
            <a:cxnLst>
              <a:cxn ang="0">
                <a:pos x="0" y="1288"/>
              </a:cxn>
              <a:cxn ang="0">
                <a:pos x="432" y="424"/>
              </a:cxn>
              <a:cxn ang="0">
                <a:pos x="576" y="136"/>
              </a:cxn>
              <a:cxn ang="0">
                <a:pos x="720" y="40"/>
              </a:cxn>
              <a:cxn ang="0">
                <a:pos x="864" y="40"/>
              </a:cxn>
              <a:cxn ang="0">
                <a:pos x="1008" y="280"/>
              </a:cxn>
              <a:cxn ang="0">
                <a:pos x="1200" y="1048"/>
              </a:cxn>
              <a:cxn ang="0">
                <a:pos x="1296" y="1816"/>
              </a:cxn>
            </a:cxnLst>
            <a:rect l="0" t="0" r="r" b="b"/>
            <a:pathLst>
              <a:path w="1296" h="1816">
                <a:moveTo>
                  <a:pt x="0" y="1288"/>
                </a:moveTo>
                <a:cubicBezTo>
                  <a:pt x="168" y="952"/>
                  <a:pt x="336" y="616"/>
                  <a:pt x="432" y="424"/>
                </a:cubicBezTo>
                <a:cubicBezTo>
                  <a:pt x="528" y="232"/>
                  <a:pt x="528" y="200"/>
                  <a:pt x="576" y="136"/>
                </a:cubicBezTo>
                <a:cubicBezTo>
                  <a:pt x="624" y="72"/>
                  <a:pt x="672" y="56"/>
                  <a:pt x="720" y="40"/>
                </a:cubicBezTo>
                <a:cubicBezTo>
                  <a:pt x="768" y="24"/>
                  <a:pt x="816" y="0"/>
                  <a:pt x="864" y="40"/>
                </a:cubicBezTo>
                <a:cubicBezTo>
                  <a:pt x="912" y="80"/>
                  <a:pt x="952" y="112"/>
                  <a:pt x="1008" y="280"/>
                </a:cubicBezTo>
                <a:cubicBezTo>
                  <a:pt x="1064" y="448"/>
                  <a:pt x="1152" y="792"/>
                  <a:pt x="1200" y="1048"/>
                </a:cubicBezTo>
                <a:cubicBezTo>
                  <a:pt x="1248" y="1304"/>
                  <a:pt x="1272" y="1560"/>
                  <a:pt x="1296" y="1816"/>
                </a:cubicBezTo>
              </a:path>
            </a:pathLst>
          </a:cu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9" name="Freeform 25"/>
          <p:cNvSpPr>
            <a:spLocks/>
          </p:cNvSpPr>
          <p:nvPr/>
        </p:nvSpPr>
        <p:spPr bwMode="auto">
          <a:xfrm>
            <a:off x="3272198" y="2190913"/>
            <a:ext cx="3363714" cy="3147297"/>
          </a:xfrm>
          <a:custGeom>
            <a:avLst/>
            <a:gdLst/>
            <a:ahLst/>
            <a:cxnLst>
              <a:cxn ang="0">
                <a:pos x="0" y="2176"/>
              </a:cxn>
              <a:cxn ang="0">
                <a:pos x="384" y="832"/>
              </a:cxn>
              <a:cxn ang="0">
                <a:pos x="624" y="496"/>
              </a:cxn>
              <a:cxn ang="0">
                <a:pos x="816" y="352"/>
              </a:cxn>
              <a:cxn ang="0">
                <a:pos x="1056" y="16"/>
              </a:cxn>
              <a:cxn ang="0">
                <a:pos x="1488" y="256"/>
              </a:cxn>
              <a:cxn ang="0">
                <a:pos x="1632" y="688"/>
              </a:cxn>
              <a:cxn ang="0">
                <a:pos x="1776" y="1552"/>
              </a:cxn>
              <a:cxn ang="0">
                <a:pos x="1824" y="2176"/>
              </a:cxn>
            </a:cxnLst>
            <a:rect l="0" t="0" r="r" b="b"/>
            <a:pathLst>
              <a:path w="1824" h="2176">
                <a:moveTo>
                  <a:pt x="0" y="2176"/>
                </a:moveTo>
                <a:cubicBezTo>
                  <a:pt x="140" y="1644"/>
                  <a:pt x="280" y="1112"/>
                  <a:pt x="384" y="832"/>
                </a:cubicBezTo>
                <a:cubicBezTo>
                  <a:pt x="488" y="552"/>
                  <a:pt x="552" y="576"/>
                  <a:pt x="624" y="496"/>
                </a:cubicBezTo>
                <a:cubicBezTo>
                  <a:pt x="696" y="416"/>
                  <a:pt x="744" y="432"/>
                  <a:pt x="816" y="352"/>
                </a:cubicBezTo>
                <a:cubicBezTo>
                  <a:pt x="888" y="272"/>
                  <a:pt x="944" y="32"/>
                  <a:pt x="1056" y="16"/>
                </a:cubicBezTo>
                <a:cubicBezTo>
                  <a:pt x="1168" y="0"/>
                  <a:pt x="1392" y="144"/>
                  <a:pt x="1488" y="256"/>
                </a:cubicBezTo>
                <a:cubicBezTo>
                  <a:pt x="1584" y="368"/>
                  <a:pt x="1584" y="472"/>
                  <a:pt x="1632" y="688"/>
                </a:cubicBezTo>
                <a:cubicBezTo>
                  <a:pt x="1680" y="904"/>
                  <a:pt x="1744" y="1304"/>
                  <a:pt x="1776" y="1552"/>
                </a:cubicBezTo>
                <a:cubicBezTo>
                  <a:pt x="1808" y="1800"/>
                  <a:pt x="1816" y="1988"/>
                  <a:pt x="1824" y="2176"/>
                </a:cubicBezTo>
              </a:path>
            </a:pathLst>
          </a:custGeom>
          <a:noFill/>
          <a:ln w="19050" cap="rnd" cmpd="sng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30" name="Freeform 26"/>
          <p:cNvSpPr>
            <a:spLocks/>
          </p:cNvSpPr>
          <p:nvPr/>
        </p:nvSpPr>
        <p:spPr bwMode="auto">
          <a:xfrm>
            <a:off x="4479685" y="2657179"/>
            <a:ext cx="1897480" cy="932533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384" y="16"/>
              </a:cxn>
              <a:cxn ang="0">
                <a:pos x="864" y="208"/>
              </a:cxn>
              <a:cxn ang="0">
                <a:pos x="1056" y="640"/>
              </a:cxn>
            </a:cxnLst>
            <a:rect l="0" t="0" r="r" b="b"/>
            <a:pathLst>
              <a:path w="1056" h="640">
                <a:moveTo>
                  <a:pt x="0" y="112"/>
                </a:moveTo>
                <a:cubicBezTo>
                  <a:pt x="120" y="56"/>
                  <a:pt x="240" y="0"/>
                  <a:pt x="384" y="16"/>
                </a:cubicBezTo>
                <a:cubicBezTo>
                  <a:pt x="528" y="32"/>
                  <a:pt x="752" y="104"/>
                  <a:pt x="864" y="208"/>
                </a:cubicBezTo>
                <a:cubicBezTo>
                  <a:pt x="976" y="312"/>
                  <a:pt x="1016" y="476"/>
                  <a:pt x="1056" y="640"/>
                </a:cubicBezTo>
              </a:path>
            </a:pathLst>
          </a:custGeom>
          <a:noFill/>
          <a:ln w="19050" cap="flat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5169678" y="2400733"/>
            <a:ext cx="855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i="1">
                <a:solidFill>
                  <a:srgbClr val="FF0000"/>
                </a:solidFill>
              </a:rPr>
              <a:t>ERC</a:t>
            </a: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4652184" y="2680492"/>
            <a:ext cx="567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solidFill>
                  <a:srgbClr val="FF0000"/>
                </a:solidFill>
              </a:rPr>
              <a:t>SSC</a:t>
            </a: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1547217" y="1643050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cs typeface="Arial" charset="0"/>
              </a:rPr>
              <a:t>Radio</a:t>
            </a:r>
          </a:p>
        </p:txBody>
      </p: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2150960" y="4864659"/>
            <a:ext cx="2258648" cy="41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bg2"/>
                </a:solidFill>
              </a:rPr>
              <a:t>Synchrotron</a:t>
            </a: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4860619" y="4864659"/>
            <a:ext cx="4411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bg2"/>
                </a:solidFill>
              </a:rPr>
              <a:t>IC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4114768" y="2000240"/>
            <a:ext cx="428628" cy="3321064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185942" y="2035156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FFC000"/>
                </a:solidFill>
              </a:rPr>
              <a:t>MAXI</a:t>
            </a:r>
            <a:r>
              <a:rPr kumimoji="1" lang="ja-JP" altLang="en-US" sz="2400" b="1" u="sng" dirty="0" smtClean="0">
                <a:solidFill>
                  <a:srgbClr val="FFC000"/>
                </a:solidFill>
              </a:rPr>
              <a:t>の帯域</a:t>
            </a:r>
            <a:endParaRPr kumimoji="1" lang="ja-JP" altLang="en-US" sz="2400" b="1" u="sng" dirty="0">
              <a:solidFill>
                <a:srgbClr val="FFC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571604" y="5857892"/>
            <a:ext cx="637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物理量を解くには、</a:t>
            </a:r>
            <a:r>
              <a:rPr kumimoji="1" lang="ja-JP" altLang="en-US" sz="2400" b="1" dirty="0" smtClean="0">
                <a:solidFill>
                  <a:srgbClr val="FFFF00"/>
                </a:solidFill>
              </a:rPr>
              <a:t>多波長連携</a:t>
            </a:r>
            <a:r>
              <a:rPr kumimoji="1" lang="ja-JP" altLang="en-US" sz="2400" b="1" dirty="0" smtClean="0"/>
              <a:t>が必要である</a:t>
            </a:r>
            <a:endParaRPr kumimoji="1" lang="en-US" altLang="ja-JP" sz="2400" b="1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バイナリブラックホール探査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676049"/>
            <a:ext cx="6000792" cy="446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テキスト ボックス 7"/>
          <p:cNvSpPr txBox="1"/>
          <p:nvPr/>
        </p:nvSpPr>
        <p:spPr>
          <a:xfrm>
            <a:off x="2125947" y="5643578"/>
            <a:ext cx="3017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/>
              <a:t>Hayasaki</a:t>
            </a:r>
            <a:r>
              <a:rPr kumimoji="1" lang="en-US" altLang="ja-JP" sz="2400" b="1" dirty="0" smtClean="0"/>
              <a:t> et al. (2008)</a:t>
            </a:r>
            <a:endParaRPr kumimoji="1" lang="ja-JP" altLang="en-US" sz="2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巨大バイナリブラックホール</a:t>
            </a:r>
            <a:r>
              <a:rPr kumimoji="1" lang="en-US" altLang="ja-JP" dirty="0" smtClean="0"/>
              <a:t>(BH)</a:t>
            </a:r>
            <a:r>
              <a:rPr kumimoji="1" lang="ja-JP" altLang="en-US" dirty="0" smtClean="0"/>
              <a:t>を攻める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個人的</a:t>
            </a:r>
            <a:r>
              <a:rPr kumimoji="1" lang="en-US" altLang="ja-JP" dirty="0" smtClean="0"/>
              <a:t>)</a:t>
            </a:r>
            <a:r>
              <a:rPr lang="ja-JP" altLang="en-US" dirty="0" smtClean="0"/>
              <a:t>動機</a:t>
            </a:r>
            <a:endParaRPr kumimoji="1" lang="ja-JP" altLang="en-US" dirty="0"/>
          </a:p>
        </p:txBody>
      </p:sp>
      <p:pic>
        <p:nvPicPr>
          <p:cNvPr id="9" name="Picture 3" descr="bhbina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550" y="2071679"/>
            <a:ext cx="2857004" cy="2071702"/>
          </a:xfrm>
          <a:prstGeom prst="rect">
            <a:avLst/>
          </a:prstGeom>
          <a:noFill/>
        </p:spPr>
      </p:pic>
      <p:pic>
        <p:nvPicPr>
          <p:cNvPr id="10" name="Picture 22" descr="gb1508_xray_illustr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143117"/>
            <a:ext cx="2714644" cy="2096308"/>
          </a:xfrm>
          <a:prstGeom prst="rect">
            <a:avLst/>
          </a:prstGeom>
          <a:noFill/>
        </p:spPr>
      </p:pic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0034" y="1643051"/>
            <a:ext cx="2946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/>
              <a:t>恒星質量</a:t>
            </a:r>
            <a:r>
              <a:rPr lang="en-US" altLang="ja-JP" sz="2000" b="1" dirty="0" smtClean="0"/>
              <a:t>BH(</a:t>
            </a:r>
            <a:r>
              <a:rPr lang="en-US" altLang="ja-JP" sz="2000" b="1" i="1" dirty="0" smtClean="0"/>
              <a:t>M</a:t>
            </a:r>
            <a:r>
              <a:rPr lang="en-US" altLang="ja-JP" sz="2000" b="1" dirty="0" smtClean="0"/>
              <a:t> &lt; 10 </a:t>
            </a:r>
            <a:r>
              <a:rPr lang="en-US" altLang="ja-JP" sz="2000" b="1" i="1" dirty="0" smtClean="0"/>
              <a:t>M</a:t>
            </a:r>
            <a:r>
              <a:rPr lang="ja-JP" altLang="en-US" sz="2000" b="1" baseline="-10000" dirty="0" smtClean="0"/>
              <a:t>◎</a:t>
            </a:r>
            <a:r>
              <a:rPr lang="en-US" altLang="ja-JP" sz="2000" b="1" dirty="0" smtClean="0"/>
              <a:t>)</a:t>
            </a:r>
            <a:endParaRPr kumimoji="1" lang="ja-JP" altLang="en-US" sz="20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99025" y="1671568"/>
            <a:ext cx="310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/>
              <a:t>巨大</a:t>
            </a:r>
            <a:r>
              <a:rPr lang="en-US" altLang="ja-JP" sz="2000" b="1" dirty="0" smtClean="0"/>
              <a:t>BH(</a:t>
            </a:r>
            <a:r>
              <a:rPr lang="en-US" altLang="ja-JP" sz="2000" b="1" i="1" dirty="0" smtClean="0"/>
              <a:t>M</a:t>
            </a:r>
            <a:r>
              <a:rPr lang="en-US" altLang="ja-JP" sz="2000" b="1" dirty="0" smtClean="0"/>
              <a:t> = 10</a:t>
            </a:r>
            <a:r>
              <a:rPr lang="en-US" altLang="ja-JP" sz="2000" b="1" baseline="30000" dirty="0" smtClean="0"/>
              <a:t>6</a:t>
            </a:r>
            <a:r>
              <a:rPr lang="en-US" altLang="ja-JP" sz="2000" b="1" dirty="0" smtClean="0"/>
              <a:t> – 10</a:t>
            </a:r>
            <a:r>
              <a:rPr lang="en-US" altLang="ja-JP" sz="2000" b="1" baseline="30000" dirty="0" smtClean="0"/>
              <a:t>9</a:t>
            </a:r>
            <a:r>
              <a:rPr lang="en-US" altLang="ja-JP" sz="2000" b="1" dirty="0" smtClean="0"/>
              <a:t> </a:t>
            </a:r>
            <a:r>
              <a:rPr lang="en-US" altLang="ja-JP" sz="2000" b="1" i="1" dirty="0" smtClean="0"/>
              <a:t>M</a:t>
            </a:r>
            <a:r>
              <a:rPr lang="ja-JP" altLang="en-US" sz="2000" b="1" baseline="-10000" dirty="0" smtClean="0"/>
              <a:t>◎</a:t>
            </a:r>
            <a:r>
              <a:rPr lang="en-US" altLang="ja-JP" sz="2000" b="1" dirty="0" smtClean="0"/>
              <a:t>)</a:t>
            </a:r>
            <a:endParaRPr kumimoji="1" lang="ja-JP" altLang="en-US" sz="2000" b="1" dirty="0"/>
          </a:p>
        </p:txBody>
      </p:sp>
      <p:grpSp>
        <p:nvGrpSpPr>
          <p:cNvPr id="3" name="グループ化 24"/>
          <p:cNvGrpSpPr/>
          <p:nvPr/>
        </p:nvGrpSpPr>
        <p:grpSpPr>
          <a:xfrm>
            <a:off x="1214414" y="4359254"/>
            <a:ext cx="2324996" cy="1022857"/>
            <a:chOff x="1214414" y="4359254"/>
            <a:chExt cx="2324996" cy="1022857"/>
          </a:xfrm>
        </p:grpSpPr>
        <p:sp>
          <p:nvSpPr>
            <p:cNvPr id="15" name="下矢印 14"/>
            <p:cNvSpPr/>
            <p:nvPr/>
          </p:nvSpPr>
          <p:spPr>
            <a:xfrm rot="18619546">
              <a:off x="2608684" y="4073502"/>
              <a:ext cx="500066" cy="10715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214414" y="4643447"/>
              <a:ext cx="232499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b="1" dirty="0" smtClean="0"/>
                <a:t>合体</a:t>
              </a:r>
              <a:endParaRPr kumimoji="1" lang="en-US" altLang="ja-JP" sz="2400" b="1" dirty="0" smtClean="0"/>
            </a:p>
            <a:p>
              <a:pPr algn="ctr"/>
              <a:r>
                <a:rPr lang="en-US" altLang="ja-JP" b="1" dirty="0" smtClean="0"/>
                <a:t>(</a:t>
              </a:r>
              <a:r>
                <a:rPr lang="en-US" altLang="ja-JP" b="1" dirty="0" err="1" smtClean="0"/>
                <a:t>Ebisuzaki</a:t>
              </a:r>
              <a:r>
                <a:rPr lang="en-US" altLang="ja-JP" b="1" dirty="0" smtClean="0"/>
                <a:t> et al. 2001)</a:t>
              </a:r>
              <a:endParaRPr kumimoji="1" lang="ja-JP" altLang="en-US" b="1" dirty="0"/>
            </a:p>
          </p:txBody>
        </p:sp>
      </p:grpSp>
      <p:grpSp>
        <p:nvGrpSpPr>
          <p:cNvPr id="4" name="グループ化 25"/>
          <p:cNvGrpSpPr/>
          <p:nvPr/>
        </p:nvGrpSpPr>
        <p:grpSpPr>
          <a:xfrm>
            <a:off x="5834029" y="4359254"/>
            <a:ext cx="2324996" cy="1022857"/>
            <a:chOff x="5834029" y="4359254"/>
            <a:chExt cx="2324996" cy="1022857"/>
          </a:xfrm>
        </p:grpSpPr>
        <p:sp>
          <p:nvSpPr>
            <p:cNvPr id="17" name="下矢印 16"/>
            <p:cNvSpPr/>
            <p:nvPr/>
          </p:nvSpPr>
          <p:spPr>
            <a:xfrm rot="2980454" flipV="1">
              <a:off x="6180584" y="4073502"/>
              <a:ext cx="500066" cy="107157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834029" y="4643447"/>
              <a:ext cx="232499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b="1" dirty="0" smtClean="0"/>
                <a:t>合体</a:t>
              </a:r>
              <a:endParaRPr kumimoji="1" lang="en-US" altLang="ja-JP" sz="2400" b="1" dirty="0" smtClean="0"/>
            </a:p>
            <a:p>
              <a:pPr algn="ctr"/>
              <a:r>
                <a:rPr lang="en-US" altLang="ja-JP" b="1" dirty="0" smtClean="0"/>
                <a:t>(</a:t>
              </a:r>
              <a:r>
                <a:rPr lang="en-US" altLang="ja-JP" b="1" dirty="0" err="1" smtClean="0"/>
                <a:t>Ebisuzaki</a:t>
              </a:r>
              <a:r>
                <a:rPr lang="en-US" altLang="ja-JP" b="1" dirty="0" smtClean="0"/>
                <a:t> et al. 2001)</a:t>
              </a:r>
              <a:endParaRPr kumimoji="1" lang="ja-JP" altLang="en-US" b="1" dirty="0"/>
            </a:p>
          </p:txBody>
        </p:sp>
      </p:grpSp>
      <p:sp>
        <p:nvSpPr>
          <p:cNvPr id="22" name="環状矢印 21"/>
          <p:cNvSpPr/>
          <p:nvPr/>
        </p:nvSpPr>
        <p:spPr>
          <a:xfrm flipV="1">
            <a:off x="7072330" y="3500438"/>
            <a:ext cx="1571604" cy="150019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17451" y="5906176"/>
            <a:ext cx="7369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solidFill>
                  <a:srgbClr val="FFFF00"/>
                </a:solidFill>
              </a:rPr>
              <a:t>合体の過程で、必ず</a:t>
            </a:r>
            <a:r>
              <a:rPr lang="en-US" altLang="ja-JP" sz="2800" b="1" dirty="0" smtClean="0">
                <a:solidFill>
                  <a:srgbClr val="FFFF00"/>
                </a:solidFill>
              </a:rPr>
              <a:t>(</a:t>
            </a:r>
            <a:r>
              <a:rPr lang="ja-JP" altLang="en-US" sz="2800" b="1" dirty="0" smtClean="0">
                <a:solidFill>
                  <a:srgbClr val="FFFF00"/>
                </a:solidFill>
              </a:rPr>
              <a:t>巨大</a:t>
            </a:r>
            <a:r>
              <a:rPr lang="en-US" altLang="ja-JP" sz="2800" b="1" dirty="0" smtClean="0">
                <a:solidFill>
                  <a:srgbClr val="FFFF00"/>
                </a:solidFill>
              </a:rPr>
              <a:t>)</a:t>
            </a:r>
            <a:r>
              <a:rPr lang="ja-JP" altLang="en-US" sz="2800" b="1" dirty="0" smtClean="0">
                <a:solidFill>
                  <a:srgbClr val="FFFF00"/>
                </a:solidFill>
              </a:rPr>
              <a:t>バイナリ</a:t>
            </a:r>
            <a:r>
              <a:rPr lang="en-US" altLang="ja-JP" sz="2800" b="1" dirty="0" smtClean="0">
                <a:solidFill>
                  <a:srgbClr val="FFFF00"/>
                </a:solidFill>
              </a:rPr>
              <a:t>BH</a:t>
            </a:r>
            <a:r>
              <a:rPr lang="ja-JP" altLang="en-US" sz="2800" b="1" dirty="0" smtClean="0">
                <a:solidFill>
                  <a:srgbClr val="FFFF00"/>
                </a:solidFill>
              </a:rPr>
              <a:t>になる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grpSp>
        <p:nvGrpSpPr>
          <p:cNvPr id="5" name="グループ化 28"/>
          <p:cNvGrpSpPr/>
          <p:nvPr/>
        </p:nvGrpSpPr>
        <p:grpSpPr>
          <a:xfrm>
            <a:off x="3428992" y="2341899"/>
            <a:ext cx="2506742" cy="3515993"/>
            <a:chOff x="3428992" y="2341899"/>
            <a:chExt cx="2506742" cy="3515993"/>
          </a:xfrm>
        </p:grpSpPr>
        <p:pic>
          <p:nvPicPr>
            <p:cNvPr id="11" name="Picture 25" descr="chandra_m8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8992" y="3357563"/>
              <a:ext cx="2500330" cy="2500329"/>
            </a:xfrm>
            <a:prstGeom prst="rect">
              <a:avLst/>
            </a:prstGeom>
            <a:noFill/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3444347" y="2341899"/>
              <a:ext cx="24913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000" b="1" dirty="0" smtClean="0"/>
                <a:t>中質量</a:t>
              </a:r>
              <a:r>
                <a:rPr lang="en-US" altLang="ja-JP" sz="2000" b="1" dirty="0" smtClean="0"/>
                <a:t>BH(</a:t>
              </a:r>
              <a:r>
                <a:rPr lang="ja-JP" altLang="en-US" sz="2000" b="1" dirty="0" smtClean="0"/>
                <a:t>候補 </a:t>
              </a:r>
              <a:r>
                <a:rPr lang="en-US" altLang="ja-JP" sz="2000" b="1" dirty="0" smtClean="0"/>
                <a:t>?)</a:t>
              </a:r>
            </a:p>
            <a:p>
              <a:pPr algn="ctr"/>
              <a:r>
                <a:rPr lang="ja-JP" altLang="en-US" sz="2000" b="1" dirty="0" smtClean="0"/>
                <a:t>超光度</a:t>
              </a:r>
              <a:r>
                <a:rPr lang="en-US" altLang="ja-JP" sz="2000" b="1" dirty="0" smtClean="0"/>
                <a:t>X</a:t>
              </a:r>
              <a:r>
                <a:rPr lang="ja-JP" altLang="en-US" sz="2000" b="1" dirty="0" smtClean="0"/>
                <a:t>線源を含む</a:t>
              </a:r>
              <a:endParaRPr lang="en-US" altLang="ja-JP" sz="2000" b="1" dirty="0" smtClean="0"/>
            </a:p>
            <a:p>
              <a:pPr algn="ctr"/>
              <a:r>
                <a:rPr lang="en-US" altLang="ja-JP" sz="2000" b="1" dirty="0" smtClean="0"/>
                <a:t>(</a:t>
              </a:r>
              <a:r>
                <a:rPr lang="en-US" altLang="ja-JP" sz="2000" b="1" i="1" dirty="0" smtClean="0"/>
                <a:t>M</a:t>
              </a:r>
              <a:r>
                <a:rPr lang="en-US" altLang="ja-JP" sz="2000" b="1" dirty="0" smtClean="0"/>
                <a:t> = </a:t>
              </a:r>
              <a:r>
                <a:rPr lang="ja-JP" altLang="en-US" sz="2000" b="1" dirty="0" smtClean="0"/>
                <a:t>数</a:t>
              </a:r>
              <a:r>
                <a:rPr lang="en-US" altLang="ja-JP" sz="2000" b="1" dirty="0" smtClean="0"/>
                <a:t>10 – 1000 </a:t>
              </a:r>
              <a:r>
                <a:rPr lang="en-US" altLang="ja-JP" sz="2000" b="1" i="1" dirty="0" smtClean="0"/>
                <a:t>M</a:t>
              </a:r>
              <a:r>
                <a:rPr lang="ja-JP" altLang="en-US" sz="2000" b="1" baseline="-10000" dirty="0" smtClean="0"/>
                <a:t>◎</a:t>
              </a:r>
              <a:r>
                <a:rPr lang="en-US" altLang="ja-JP" sz="2000" b="1" dirty="0" smtClean="0"/>
                <a:t>)</a:t>
              </a:r>
              <a:endParaRPr kumimoji="1" lang="ja-JP" altLang="en-US" sz="2000" b="1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500430" y="5429264"/>
              <a:ext cx="18262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u="sng" dirty="0" smtClean="0"/>
                <a:t>M82</a:t>
              </a:r>
              <a:r>
                <a:rPr kumimoji="1" lang="ja-JP" altLang="en-US" sz="2000" u="sng" dirty="0" smtClean="0"/>
                <a:t>の</a:t>
              </a:r>
              <a:r>
                <a:rPr kumimoji="1" lang="en-US" altLang="ja-JP" sz="2000" u="sng" dirty="0" smtClean="0"/>
                <a:t>X</a:t>
              </a:r>
              <a:r>
                <a:rPr kumimoji="1" lang="ja-JP" altLang="en-US" sz="2000" u="sng" dirty="0" smtClean="0"/>
                <a:t>線画像</a:t>
              </a:r>
              <a:endParaRPr kumimoji="1" lang="ja-JP" altLang="en-US" sz="2000" u="sng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714876" y="4786322"/>
              <a:ext cx="116730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中質量</a:t>
              </a:r>
              <a:r>
                <a:rPr lang="en-US" altLang="ja-JP" dirty="0" smtClean="0"/>
                <a:t>BH</a:t>
              </a:r>
              <a:endParaRPr kumimoji="1" lang="ja-JP" altLang="en-US" dirty="0"/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6072198" y="2143116"/>
            <a:ext cx="928694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巨大バイナリ</a:t>
            </a:r>
            <a:r>
              <a:rPr lang="en-US" altLang="ja-JP" dirty="0" smtClean="0"/>
              <a:t>BH</a:t>
            </a:r>
            <a:r>
              <a:rPr lang="ja-JP" altLang="en-US" dirty="0" smtClean="0"/>
              <a:t>の観測的証拠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572032"/>
          </a:xfrm>
        </p:spPr>
        <p:txBody>
          <a:bodyPr>
            <a:normAutofit lnSpcReduction="10000"/>
          </a:bodyPr>
          <a:lstStyle/>
          <a:p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画像によるもの</a:t>
            </a:r>
            <a:endParaRPr lang="en-US" altLang="ja-JP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80000"/>
              </a:lnSpc>
            </a:pPr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二つの 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 core 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をもつ 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 (</a:t>
            </a:r>
            <a:r>
              <a:rPr lang="en-US" altLang="ja-JP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NGC6240; </a:t>
            </a:r>
            <a:r>
              <a:rPr lang="en-US" altLang="ja-JP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Komossa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al, 2003) </a:t>
            </a:r>
          </a:p>
          <a:p>
            <a:pPr lvl="1">
              <a:lnSpc>
                <a:spcPct val="80000"/>
              </a:lnSpc>
            </a:pP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本の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を持つ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 (</a:t>
            </a:r>
            <a:r>
              <a:rPr lang="en-US" altLang="ja-JP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3C 75; Owen et al, 1985)</a:t>
            </a:r>
          </a:p>
          <a:p>
            <a:pPr lvl="1">
              <a:lnSpc>
                <a:spcPct val="80000"/>
              </a:lnSpc>
            </a:pP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X-Shaped Radio Galaxies (</a:t>
            </a:r>
            <a:r>
              <a:rPr lang="en-US" altLang="ja-JP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3C 315; Merritt &amp; </a:t>
            </a:r>
            <a:r>
              <a:rPr lang="en-US" altLang="ja-JP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Ekers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2002)</a:t>
            </a:r>
          </a:p>
          <a:p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運動を検出するもの</a:t>
            </a:r>
            <a:endParaRPr lang="en-US" altLang="ja-JP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80000"/>
              </a:lnSpc>
            </a:pP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 core 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 軌道運動 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3C 66B; </a:t>
            </a:r>
            <a:r>
              <a:rPr lang="en-US" altLang="ja-JP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Sudou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2003)</a:t>
            </a:r>
          </a:p>
          <a:p>
            <a:pPr lvl="1">
              <a:lnSpc>
                <a:spcPct val="80000"/>
              </a:lnSpc>
            </a:pP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</a:t>
            </a:r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の歳差運動</a:t>
            </a:r>
            <a:endParaRPr lang="en-US" altLang="ja-JP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スペクトルのよるのも</a:t>
            </a:r>
            <a:endParaRPr lang="en-US" altLang="ja-JP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Double-peaked broad emission line</a:t>
            </a:r>
          </a:p>
          <a:p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光度曲線によるもの</a:t>
            </a:r>
            <a:endParaRPr lang="en-US" altLang="ja-JP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周期的な光度変動 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OJ 287; Sillanpaa et al 1988)</a:t>
            </a:r>
          </a:p>
          <a:p>
            <a:pPr lvl="2"/>
            <a:r>
              <a:rPr lang="en-US" altLang="ja-JP" sz="1800" b="1" dirty="0" smtClean="0"/>
              <a:t> </a:t>
            </a:r>
            <a:r>
              <a:rPr lang="en-US" altLang="ja-JP" sz="2000" b="1" i="1" dirty="0" smtClean="0"/>
              <a:t>T</a:t>
            </a:r>
            <a:r>
              <a:rPr lang="en-US" altLang="ja-JP" sz="2000" b="1" dirty="0" smtClean="0"/>
              <a:t> = 0.9</a:t>
            </a:r>
            <a:r>
              <a:rPr lang="ja-JP" altLang="en-US" sz="2000" b="1" dirty="0" smtClean="0"/>
              <a:t>年 </a:t>
            </a:r>
            <a:r>
              <a:rPr lang="en-US" altLang="ja-JP" sz="2000" b="1" dirty="0" smtClean="0"/>
              <a:t>(</a:t>
            </a:r>
            <a:r>
              <a:rPr lang="en-US" altLang="ja-JP" sz="2000" b="1" i="1" dirty="0" smtClean="0"/>
              <a:t>M</a:t>
            </a:r>
            <a:r>
              <a:rPr lang="en-US" altLang="ja-JP" sz="2000" b="1" dirty="0" smtClean="0"/>
              <a:t>/10</a:t>
            </a:r>
            <a:r>
              <a:rPr lang="en-US" altLang="ja-JP" sz="2000" b="1" baseline="30000" dirty="0" smtClean="0"/>
              <a:t>7</a:t>
            </a:r>
            <a:r>
              <a:rPr lang="en-US" altLang="ja-JP" sz="2000" b="1" i="1" dirty="0" smtClean="0"/>
              <a:t>M</a:t>
            </a:r>
            <a:r>
              <a:rPr lang="en-US" altLang="ja-JP" sz="2000" b="1" baseline="-10000" dirty="0" smtClean="0"/>
              <a:t>o</a:t>
            </a:r>
            <a:r>
              <a:rPr lang="en-US" altLang="ja-JP" sz="2000" b="1" dirty="0" smtClean="0"/>
              <a:t>) (</a:t>
            </a:r>
            <a:r>
              <a:rPr lang="en-US" altLang="ja-JP" sz="2000" b="1" i="1" dirty="0" smtClean="0"/>
              <a:t>r</a:t>
            </a:r>
            <a:r>
              <a:rPr lang="en-US" altLang="ja-JP" sz="2000" b="1" dirty="0" smtClean="0"/>
              <a:t>/1000</a:t>
            </a:r>
            <a:r>
              <a:rPr lang="en-US" altLang="ja-JP" sz="2000" b="1" i="1" dirty="0" smtClean="0"/>
              <a:t>r</a:t>
            </a:r>
            <a:r>
              <a:rPr lang="en-US" altLang="ja-JP" sz="2000" b="1" baseline="-10000" dirty="0" smtClean="0"/>
              <a:t>S</a:t>
            </a:r>
            <a:r>
              <a:rPr lang="en-US" altLang="ja-JP" sz="2000" b="1" dirty="0" smtClean="0"/>
              <a:t>)</a:t>
            </a:r>
            <a:r>
              <a:rPr lang="en-US" altLang="ja-JP" sz="2000" b="1" baseline="30000" dirty="0" smtClean="0"/>
              <a:t>3/2</a:t>
            </a:r>
            <a:r>
              <a:rPr lang="en-US" altLang="ja-JP" sz="2000" b="1" dirty="0" smtClean="0"/>
              <a:t> (1+</a:t>
            </a:r>
            <a:r>
              <a:rPr lang="en-US" altLang="ja-JP" sz="2000" b="1" i="1" dirty="0" smtClean="0"/>
              <a:t>q</a:t>
            </a:r>
            <a:r>
              <a:rPr lang="en-US" altLang="ja-JP" sz="2000" b="1" dirty="0" smtClean="0"/>
              <a:t>)</a:t>
            </a:r>
            <a:r>
              <a:rPr lang="en-US" altLang="ja-JP" sz="2000" b="1" baseline="30000" dirty="0" smtClean="0"/>
              <a:t>-1/2</a:t>
            </a:r>
          </a:p>
          <a:p>
            <a:pPr lvl="2" algn="ctr">
              <a:buNone/>
            </a:pPr>
            <a:r>
              <a:rPr lang="en-US" altLang="ja-JP" sz="2000" b="1" dirty="0" smtClean="0"/>
              <a:t>(Schwarzschild</a:t>
            </a:r>
            <a:r>
              <a:rPr lang="ja-JP" altLang="en-US" sz="2000" b="1" dirty="0" smtClean="0"/>
              <a:t>半径 </a:t>
            </a:r>
            <a:r>
              <a:rPr lang="en-US" altLang="ja-JP" sz="2000" b="1" i="1" dirty="0" err="1" smtClean="0"/>
              <a:t>r</a:t>
            </a:r>
            <a:r>
              <a:rPr lang="en-US" altLang="ja-JP" sz="2000" b="1" baseline="-10000" dirty="0" err="1" smtClean="0"/>
              <a:t>S</a:t>
            </a:r>
            <a:r>
              <a:rPr lang="en-US" altLang="ja-JP" sz="2000" b="1" dirty="0" smtClean="0"/>
              <a:t> = 2</a:t>
            </a:r>
            <a:r>
              <a:rPr lang="en-US" altLang="ja-JP" sz="2000" b="1" i="1" dirty="0" smtClean="0"/>
              <a:t>GM</a:t>
            </a:r>
            <a:r>
              <a:rPr lang="en-US" altLang="ja-JP" sz="2000" b="1" dirty="0" smtClean="0"/>
              <a:t>/</a:t>
            </a:r>
            <a:r>
              <a:rPr lang="en-US" altLang="ja-JP" sz="2000" b="1" i="1" dirty="0" smtClean="0"/>
              <a:t>c</a:t>
            </a:r>
            <a:r>
              <a:rPr lang="en-US" altLang="ja-JP" sz="2000" b="1" baseline="30000" dirty="0" smtClean="0"/>
              <a:t>2</a:t>
            </a:r>
            <a:r>
              <a:rPr lang="en-US" altLang="ja-JP" sz="2000" b="1" dirty="0" smtClean="0"/>
              <a:t>, </a:t>
            </a:r>
            <a:r>
              <a:rPr lang="ja-JP" altLang="en-US" sz="2000" b="1" dirty="0" smtClean="0"/>
              <a:t>質量比 </a:t>
            </a:r>
            <a:r>
              <a:rPr lang="en-US" altLang="ja-JP" sz="2000" b="1" i="1" dirty="0" smtClean="0"/>
              <a:t>q</a:t>
            </a:r>
            <a:r>
              <a:rPr lang="en-US" altLang="ja-JP" sz="2000" b="1" dirty="0" smtClean="0"/>
              <a:t> = </a:t>
            </a:r>
            <a:r>
              <a:rPr lang="en-US" altLang="ja-JP" sz="2000" b="1" i="1" dirty="0" smtClean="0"/>
              <a:t>m</a:t>
            </a:r>
            <a:r>
              <a:rPr lang="en-US" altLang="ja-JP" sz="2000" b="1" dirty="0" smtClean="0"/>
              <a:t>/</a:t>
            </a:r>
            <a:r>
              <a:rPr lang="en-US" altLang="ja-JP" sz="2000" b="1" i="1" dirty="0" smtClean="0"/>
              <a:t>M</a:t>
            </a:r>
            <a:r>
              <a:rPr lang="en-US" altLang="ja-JP" sz="2000" b="1" dirty="0" smtClean="0"/>
              <a:t>)</a:t>
            </a:r>
          </a:p>
          <a:p>
            <a:pPr lvl="1"/>
            <a:endParaRPr lang="en-US" altLang="ja-JP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最有力候補 </a:t>
            </a:r>
            <a:r>
              <a:rPr kumimoji="1" lang="en-US" altLang="ja-JP" dirty="0" smtClean="0"/>
              <a:t>OJ 287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5992"/>
            <a:ext cx="403860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2009/1/21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dirty="0" smtClean="0"/>
              <a:t>巨大ブラックホール天文学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8072462" y="6286520"/>
            <a:ext cx="533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0034" y="5345684"/>
            <a:ext cx="231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(Valtonen et al. 2006)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3104" y="1500174"/>
            <a:ext cx="3421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 smtClean="0"/>
              <a:t>過去</a:t>
            </a:r>
            <a:r>
              <a:rPr kumimoji="1" lang="en-US" altLang="ja-JP" sz="2000" b="1" dirty="0" smtClean="0"/>
              <a:t>100</a:t>
            </a:r>
            <a:r>
              <a:rPr kumimoji="1" lang="ja-JP" altLang="en-US" sz="2000" b="1" dirty="0" smtClean="0"/>
              <a:t>年にわたる</a:t>
            </a:r>
            <a:r>
              <a:rPr kumimoji="1" lang="en-US" altLang="ja-JP" sz="2000" b="1" dirty="0" smtClean="0"/>
              <a:t>OJ 287 </a:t>
            </a:r>
            <a:r>
              <a:rPr kumimoji="1" lang="ja-JP" altLang="en-US" sz="2000" b="1" dirty="0" smtClean="0"/>
              <a:t>の</a:t>
            </a:r>
            <a:endParaRPr kumimoji="1" lang="en-US" altLang="ja-JP" sz="2000" b="1" dirty="0" smtClean="0"/>
          </a:p>
          <a:p>
            <a:pPr algn="ctr"/>
            <a:r>
              <a:rPr kumimoji="1" lang="ja-JP" altLang="en-US" sz="2000" b="1" dirty="0" smtClean="0"/>
              <a:t>可視光光度曲線</a:t>
            </a:r>
            <a:r>
              <a:rPr kumimoji="1" lang="en-US" altLang="ja-JP" sz="2000" b="1" dirty="0" smtClean="0"/>
              <a:t>(V</a:t>
            </a:r>
            <a:r>
              <a:rPr kumimoji="1" lang="ja-JP" altLang="en-US" sz="2000" b="1" dirty="0" smtClean="0"/>
              <a:t>バンド</a:t>
            </a:r>
            <a:r>
              <a:rPr kumimoji="1" lang="en-US" altLang="ja-JP" sz="2000" b="1" dirty="0" smtClean="0"/>
              <a:t>)</a:t>
            </a: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2285984" y="2927346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1928794" y="2924170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1571604" y="2922582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929058" y="2192529"/>
            <a:ext cx="54983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chemeClr val="bg2"/>
                </a:solidFill>
              </a:rPr>
              <a:t>2000</a:t>
            </a:r>
            <a:endParaRPr kumimoji="1" lang="ja-JP" altLang="en-US" sz="1400" b="1" dirty="0">
              <a:solidFill>
                <a:schemeClr val="bg2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28662" y="2192529"/>
            <a:ext cx="55816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chemeClr val="bg2"/>
                </a:solidFill>
              </a:rPr>
              <a:t>1900</a:t>
            </a:r>
            <a:endParaRPr kumimoji="1" lang="ja-JP" altLang="en-US" sz="1400" b="1" dirty="0">
              <a:solidFill>
                <a:schemeClr val="bg2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428860" y="2500306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12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年周期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7" name="直線矢印コネクタ 36"/>
          <p:cNvCxnSpPr/>
          <p:nvPr/>
        </p:nvCxnSpPr>
        <p:spPr>
          <a:xfrm>
            <a:off x="2571736" y="2928934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2928926" y="2928934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3357554" y="2928934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>
            <a:off x="3786182" y="2928934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2793706" y="5620424"/>
            <a:ext cx="3564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00"/>
                </a:solidFill>
              </a:rPr>
              <a:t>2005-2008</a:t>
            </a:r>
            <a:r>
              <a:rPr kumimoji="1" lang="ja-JP" altLang="en-US" sz="2800" b="1" dirty="0" smtClean="0">
                <a:solidFill>
                  <a:srgbClr val="FFFF00"/>
                </a:solidFill>
              </a:rPr>
              <a:t>年</a:t>
            </a:r>
            <a:r>
              <a:rPr lang="ja-JP" altLang="en-US" sz="2800" b="1" dirty="0" smtClean="0">
                <a:solidFill>
                  <a:srgbClr val="FFFF00"/>
                </a:solidFill>
              </a:rPr>
              <a:t>に</a:t>
            </a:r>
            <a:r>
              <a:rPr kumimoji="1" lang="ja-JP" altLang="en-US" sz="2800" b="1" dirty="0" smtClean="0">
                <a:solidFill>
                  <a:srgbClr val="FFFF00"/>
                </a:solidFill>
              </a:rPr>
              <a:t>活動期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pic>
        <p:nvPicPr>
          <p:cNvPr id="4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357431"/>
            <a:ext cx="421385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正方形/長方形 45"/>
          <p:cNvSpPr/>
          <p:nvPr/>
        </p:nvSpPr>
        <p:spPr>
          <a:xfrm>
            <a:off x="4572000" y="1568223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1" dirty="0" smtClean="0"/>
              <a:t>歳差バイナリ</a:t>
            </a:r>
            <a:r>
              <a:rPr lang="en-US" altLang="ja-JP" b="1" dirty="0" smtClean="0"/>
              <a:t> BH </a:t>
            </a:r>
            <a:r>
              <a:rPr lang="ja-JP" altLang="en-US" b="1" dirty="0" smtClean="0"/>
              <a:t>説 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en-US" altLang="ja-JP" b="1" dirty="0" smtClean="0"/>
              <a:t>(Sillanpaa et al. 1988, </a:t>
            </a:r>
            <a:r>
              <a:rPr lang="en-US" altLang="ja-JP" b="1" dirty="0" err="1" smtClean="0"/>
              <a:t>Valtonen</a:t>
            </a:r>
            <a:r>
              <a:rPr lang="en-US" altLang="ja-JP" b="1" dirty="0" smtClean="0"/>
              <a:t> 2007)</a:t>
            </a:r>
            <a:endParaRPr lang="ja-JP" altLang="en-US" b="1" dirty="0"/>
          </a:p>
        </p:txBody>
      </p:sp>
      <p:sp>
        <p:nvSpPr>
          <p:cNvPr id="47" name="円/楕円 46"/>
          <p:cNvSpPr/>
          <p:nvPr/>
        </p:nvSpPr>
        <p:spPr>
          <a:xfrm>
            <a:off x="6786578" y="4572008"/>
            <a:ext cx="142876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8" name="グループ化 47"/>
          <p:cNvGrpSpPr/>
          <p:nvPr/>
        </p:nvGrpSpPr>
        <p:grpSpPr>
          <a:xfrm>
            <a:off x="6857222" y="2785264"/>
            <a:ext cx="1215240" cy="1786744"/>
            <a:chOff x="4785520" y="2670152"/>
            <a:chExt cx="1215240" cy="1786744"/>
          </a:xfrm>
        </p:grpSpPr>
        <p:sp>
          <p:nvSpPr>
            <p:cNvPr id="49" name="テキスト ボックス 48"/>
            <p:cNvSpPr txBox="1"/>
            <p:nvPr/>
          </p:nvSpPr>
          <p:spPr>
            <a:xfrm>
              <a:off x="4886352" y="2670152"/>
              <a:ext cx="1114408" cy="3693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b="1" dirty="0" smtClean="0">
                  <a:solidFill>
                    <a:srgbClr val="FF0000"/>
                  </a:solidFill>
                </a:rPr>
                <a:t>ジェット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50" name="直線矢印コネクタ 49"/>
            <p:cNvCxnSpPr/>
            <p:nvPr/>
          </p:nvCxnSpPr>
          <p:spPr>
            <a:xfrm rot="5400000" flipH="1" flipV="1">
              <a:off x="3929058" y="3598846"/>
              <a:ext cx="1714512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テキスト ボックス 51"/>
          <p:cNvSpPr txBox="1"/>
          <p:nvPr/>
        </p:nvSpPr>
        <p:spPr>
          <a:xfrm>
            <a:off x="5112304" y="2571744"/>
            <a:ext cx="1388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b="1" baseline="-10000" dirty="0" smtClean="0">
                <a:solidFill>
                  <a:srgbClr val="FF0000"/>
                </a:solidFill>
              </a:rPr>
              <a:t>2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= </a:t>
            </a:r>
          </a:p>
          <a:p>
            <a:r>
              <a:rPr kumimoji="1" lang="en-US" altLang="ja-JP" b="1" dirty="0" smtClean="0">
                <a:solidFill>
                  <a:srgbClr val="FF0000"/>
                </a:solidFill>
              </a:rPr>
              <a:t>1.0 x 10</a:t>
            </a:r>
            <a:r>
              <a:rPr kumimoji="1" lang="en-US" altLang="ja-JP" b="1" baseline="30000" dirty="0" smtClean="0">
                <a:solidFill>
                  <a:srgbClr val="FF0000"/>
                </a:solidFill>
              </a:rPr>
              <a:t>8 </a:t>
            </a:r>
            <a:r>
              <a:rPr kumimoji="1" lang="en-US" altLang="ja-JP" b="1" i="1" dirty="0" smtClean="0">
                <a:solidFill>
                  <a:srgbClr val="FF0000"/>
                </a:solidFill>
              </a:rPr>
              <a:t>M</a:t>
            </a:r>
            <a:r>
              <a:rPr kumimoji="1" lang="ja-JP" altLang="en-US" b="1" baseline="-10000" dirty="0" smtClean="0">
                <a:solidFill>
                  <a:srgbClr val="FF0000"/>
                </a:solidFill>
              </a:rPr>
              <a:t>◎</a:t>
            </a:r>
            <a:endParaRPr kumimoji="1" lang="ja-JP" altLang="en-US" b="1" baseline="-10000" dirty="0">
              <a:solidFill>
                <a:srgbClr val="FF0000"/>
              </a:solidFill>
            </a:endParaRPr>
          </a:p>
        </p:txBody>
      </p:sp>
      <p:sp>
        <p:nvSpPr>
          <p:cNvPr id="53" name="フリーフォーム 52"/>
          <p:cNvSpPr/>
          <p:nvPr/>
        </p:nvSpPr>
        <p:spPr>
          <a:xfrm>
            <a:off x="5429255" y="3454593"/>
            <a:ext cx="214315" cy="545911"/>
          </a:xfrm>
          <a:custGeom>
            <a:avLst/>
            <a:gdLst>
              <a:gd name="connsiteX0" fmla="*/ 191069 w 191069"/>
              <a:gd name="connsiteY0" fmla="*/ 0 h 545911"/>
              <a:gd name="connsiteX1" fmla="*/ 54591 w 191069"/>
              <a:gd name="connsiteY1" fmla="*/ 204717 h 545911"/>
              <a:gd name="connsiteX2" fmla="*/ 13648 w 191069"/>
              <a:gd name="connsiteY2" fmla="*/ 327547 h 545911"/>
              <a:gd name="connsiteX3" fmla="*/ 0 w 191069"/>
              <a:gd name="connsiteY3" fmla="*/ 545911 h 545911"/>
              <a:gd name="connsiteX4" fmla="*/ 0 w 191069"/>
              <a:gd name="connsiteY4" fmla="*/ 545911 h 545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69" h="545911">
                <a:moveTo>
                  <a:pt x="191069" y="0"/>
                </a:moveTo>
                <a:cubicBezTo>
                  <a:pt x="137615" y="75063"/>
                  <a:pt x="84161" y="150126"/>
                  <a:pt x="54591" y="204717"/>
                </a:cubicBezTo>
                <a:cubicBezTo>
                  <a:pt x="25021" y="259308"/>
                  <a:pt x="22746" y="270681"/>
                  <a:pt x="13648" y="327547"/>
                </a:cubicBezTo>
                <a:cubicBezTo>
                  <a:pt x="4550" y="384413"/>
                  <a:pt x="0" y="545911"/>
                  <a:pt x="0" y="545911"/>
                </a:cubicBezTo>
                <a:lnTo>
                  <a:pt x="0" y="545911"/>
                </a:lnTo>
              </a:path>
            </a:pathLst>
          </a:cu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4" name="グループ化 53"/>
          <p:cNvGrpSpPr/>
          <p:nvPr/>
        </p:nvGrpSpPr>
        <p:grpSpPr>
          <a:xfrm>
            <a:off x="6875448" y="4714884"/>
            <a:ext cx="1626045" cy="285752"/>
            <a:chOff x="4858260" y="4741854"/>
            <a:chExt cx="2051367" cy="583646"/>
          </a:xfrm>
        </p:grpSpPr>
        <p:cxnSp>
          <p:nvCxnSpPr>
            <p:cNvPr id="55" name="直線矢印コネクタ 54"/>
            <p:cNvCxnSpPr/>
            <p:nvPr/>
          </p:nvCxnSpPr>
          <p:spPr>
            <a:xfrm rot="10800000">
              <a:off x="4858260" y="4741854"/>
              <a:ext cx="428628" cy="39898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テキスト ボックス 55"/>
            <p:cNvSpPr txBox="1"/>
            <p:nvPr/>
          </p:nvSpPr>
          <p:spPr>
            <a:xfrm>
              <a:off x="4926392" y="4956169"/>
              <a:ext cx="198323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 smtClean="0">
                  <a:solidFill>
                    <a:srgbClr val="FF0000"/>
                  </a:solidFill>
                </a:rPr>
                <a:t>M</a:t>
              </a:r>
              <a:r>
                <a:rPr kumimoji="1" lang="en-US" altLang="ja-JP" b="1" baseline="-10000" dirty="0" smtClean="0">
                  <a:solidFill>
                    <a:srgbClr val="FF0000"/>
                  </a:solidFill>
                </a:rPr>
                <a:t>1</a:t>
              </a:r>
              <a:r>
                <a:rPr kumimoji="1" lang="en-US" altLang="ja-JP" b="1" dirty="0" smtClean="0">
                  <a:solidFill>
                    <a:srgbClr val="FF0000"/>
                  </a:solidFill>
                </a:rPr>
                <a:t> = 1.8 x 10</a:t>
              </a:r>
              <a:r>
                <a:rPr kumimoji="1" lang="en-US" altLang="ja-JP" b="1" baseline="30000" dirty="0" smtClean="0">
                  <a:solidFill>
                    <a:srgbClr val="FF0000"/>
                  </a:solidFill>
                </a:rPr>
                <a:t>10 </a:t>
              </a:r>
              <a:r>
                <a:rPr kumimoji="1" lang="en-US" altLang="ja-JP" b="1" i="1" dirty="0" smtClean="0">
                  <a:solidFill>
                    <a:srgbClr val="FF0000"/>
                  </a:solidFill>
                </a:rPr>
                <a:t>M</a:t>
              </a:r>
              <a:r>
                <a:rPr kumimoji="1" lang="ja-JP" altLang="en-US" b="1" baseline="-10000" dirty="0" smtClean="0">
                  <a:solidFill>
                    <a:srgbClr val="FF0000"/>
                  </a:solidFill>
                </a:rPr>
                <a:t>◎</a:t>
              </a:r>
              <a:endParaRPr kumimoji="1" lang="ja-JP" altLang="en-US" b="1" baseline="-1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7" name="テキスト ボックス 56"/>
          <p:cNvSpPr txBox="1"/>
          <p:nvPr/>
        </p:nvSpPr>
        <p:spPr>
          <a:xfrm>
            <a:off x="4844099" y="4957716"/>
            <a:ext cx="1728165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70C0"/>
                </a:solidFill>
              </a:rPr>
              <a:t>2005</a:t>
            </a:r>
            <a:r>
              <a:rPr kumimoji="1" lang="ja-JP" altLang="en-US" sz="2000" b="1" dirty="0" smtClean="0">
                <a:solidFill>
                  <a:srgbClr val="0070C0"/>
                </a:solidFill>
              </a:rPr>
              <a:t>年</a:t>
            </a:r>
            <a:r>
              <a:rPr lang="ja-JP" altLang="en-US" sz="2000" b="1" dirty="0" smtClean="0">
                <a:solidFill>
                  <a:srgbClr val="0070C0"/>
                </a:solidFill>
              </a:rPr>
              <a:t>フレア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cxnSp>
        <p:nvCxnSpPr>
          <p:cNvPr id="58" name="直線矢印コネクタ 57"/>
          <p:cNvCxnSpPr/>
          <p:nvPr/>
        </p:nvCxnSpPr>
        <p:spPr>
          <a:xfrm rot="5400000" flipH="1" flipV="1">
            <a:off x="5369386" y="4786322"/>
            <a:ext cx="357190" cy="214314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グループ化 58"/>
          <p:cNvGrpSpPr/>
          <p:nvPr/>
        </p:nvGrpSpPr>
        <p:grpSpPr>
          <a:xfrm>
            <a:off x="7215206" y="3571876"/>
            <a:ext cx="1239667" cy="1000132"/>
            <a:chOff x="5429256" y="3643314"/>
            <a:chExt cx="1239667" cy="1000132"/>
          </a:xfrm>
        </p:grpSpPr>
        <p:sp>
          <p:nvSpPr>
            <p:cNvPr id="60" name="テキスト ボックス 59"/>
            <p:cNvSpPr txBox="1"/>
            <p:nvPr/>
          </p:nvSpPr>
          <p:spPr>
            <a:xfrm>
              <a:off x="5715008" y="3643314"/>
              <a:ext cx="953915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0070C0"/>
                  </a:solidFill>
                </a:rPr>
                <a:t>2007</a:t>
              </a:r>
              <a:r>
                <a:rPr kumimoji="1" lang="ja-JP" altLang="en-US" sz="2000" b="1" dirty="0" smtClean="0">
                  <a:solidFill>
                    <a:srgbClr val="0070C0"/>
                  </a:solidFill>
                </a:rPr>
                <a:t>年</a:t>
              </a:r>
              <a:endParaRPr kumimoji="1" lang="ja-JP" altLang="en-US" sz="20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61" name="直線矢印コネクタ 60"/>
            <p:cNvCxnSpPr/>
            <p:nvPr/>
          </p:nvCxnSpPr>
          <p:spPr>
            <a:xfrm rot="10800000" flipV="1">
              <a:off x="5429256" y="4071942"/>
              <a:ext cx="714380" cy="571504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円/楕円 62"/>
          <p:cNvSpPr/>
          <p:nvPr/>
        </p:nvSpPr>
        <p:spPr>
          <a:xfrm>
            <a:off x="5643570" y="3357562"/>
            <a:ext cx="142876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2" grpId="0"/>
      <p:bldP spid="5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OJ 287</a:t>
            </a:r>
            <a:r>
              <a:rPr kumimoji="1" lang="ja-JP" altLang="en-US" dirty="0" smtClean="0"/>
              <a:t>の多波長</a:t>
            </a:r>
            <a:r>
              <a:rPr lang="ja-JP" altLang="en-US" dirty="0" smtClean="0"/>
              <a:t>同時</a:t>
            </a:r>
            <a:r>
              <a:rPr kumimoji="1" lang="ja-JP" altLang="en-US" dirty="0" smtClean="0"/>
              <a:t>観測</a:t>
            </a:r>
            <a:endParaRPr kumimoji="1"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2009/1/21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巨大ブラックホール天文学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61AF2-F1CD-453D-9FEA-C8BD178A2CD7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  <p:grpSp>
        <p:nvGrpSpPr>
          <p:cNvPr id="50" name="グループ化 49"/>
          <p:cNvGrpSpPr/>
          <p:nvPr/>
        </p:nvGrpSpPr>
        <p:grpSpPr>
          <a:xfrm>
            <a:off x="285720" y="2285992"/>
            <a:ext cx="4071998" cy="2964659"/>
            <a:chOff x="571440" y="2107415"/>
            <a:chExt cx="5215006" cy="3821915"/>
          </a:xfrm>
        </p:grpSpPr>
        <p:pic>
          <p:nvPicPr>
            <p:cNvPr id="51" name="Picture 9" descr="MAGIC_pictu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3000365" y="4071942"/>
              <a:ext cx="2786081" cy="1857388"/>
            </a:xfrm>
            <a:prstGeom prst="rect">
              <a:avLst/>
            </a:prstGeom>
            <a:noFill/>
          </p:spPr>
        </p:pic>
        <p:pic>
          <p:nvPicPr>
            <p:cNvPr id="52" name="Picture 8" descr="121496640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143240" y="2107415"/>
              <a:ext cx="2619369" cy="1964527"/>
            </a:xfrm>
            <a:prstGeom prst="rect">
              <a:avLst/>
            </a:prstGeom>
            <a:noFill/>
          </p:spPr>
        </p:pic>
        <p:pic>
          <p:nvPicPr>
            <p:cNvPr id="53" name="Picture 7" descr="astroe_1_larg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571441" y="4071942"/>
              <a:ext cx="2643206" cy="1854009"/>
            </a:xfrm>
            <a:prstGeom prst="rect">
              <a:avLst/>
            </a:prstGeom>
            <a:noFill/>
          </p:spPr>
        </p:pic>
        <p:pic>
          <p:nvPicPr>
            <p:cNvPr id="54" name="Picture 7" descr="IMGP17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571440" y="2114552"/>
              <a:ext cx="2609854" cy="1957390"/>
            </a:xfrm>
            <a:prstGeom prst="rect">
              <a:avLst/>
            </a:prstGeom>
            <a:noFill/>
          </p:spPr>
        </p:pic>
      </p:grpSp>
      <p:pic>
        <p:nvPicPr>
          <p:cNvPr id="5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 l="1553" t="5034" r="5279"/>
          <a:stretch>
            <a:fillRect/>
          </a:stretch>
        </p:blipFill>
        <p:spPr bwMode="auto">
          <a:xfrm>
            <a:off x="4429124" y="2428868"/>
            <a:ext cx="4500594" cy="28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テキスト ボックス 56"/>
          <p:cNvSpPr txBox="1"/>
          <p:nvPr/>
        </p:nvSpPr>
        <p:spPr>
          <a:xfrm>
            <a:off x="1142976" y="5643578"/>
            <a:ext cx="6820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  <a:r>
              <a:rPr lang="ja-JP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年のフレアを他波長観測</a:t>
            </a:r>
            <a:endParaRPr lang="en-US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Seta et al. (2009, PASJ Accepted: arXiv:0906.0234)</a:t>
            </a:r>
            <a:endParaRPr kumimoji="1" lang="ja-JP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28596" y="5286388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「すざく」</a:t>
            </a:r>
            <a:r>
              <a:rPr kumimoji="1" lang="en-US" altLang="ja-JP" b="1" dirty="0" smtClean="0"/>
              <a:t>X</a:t>
            </a:r>
            <a:r>
              <a:rPr kumimoji="1" lang="ja-JP" altLang="en-US" b="1" dirty="0" smtClean="0"/>
              <a:t>線</a:t>
            </a:r>
            <a:endParaRPr kumimoji="1" lang="ja-JP" altLang="en-US" b="1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547751" y="5286388"/>
            <a:ext cx="1667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MAGIC </a:t>
            </a:r>
            <a:r>
              <a:rPr kumimoji="1" lang="en-US" altLang="ja-JP" b="1" dirty="0" err="1" smtClean="0"/>
              <a:t>VHE</a:t>
            </a:r>
            <a:r>
              <a:rPr kumimoji="1" lang="en-US" altLang="ja-JP" b="1" dirty="0" err="1" smtClean="0">
                <a:latin typeface="Symbol" pitchFamily="18" charset="2"/>
              </a:rPr>
              <a:t>g</a:t>
            </a:r>
            <a:r>
              <a:rPr kumimoji="1" lang="ja-JP" altLang="en-US" b="1" dirty="0" smtClean="0"/>
              <a:t>線</a:t>
            </a:r>
            <a:endParaRPr kumimoji="1" lang="ja-JP" altLang="en-US" b="1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85720" y="1857364"/>
            <a:ext cx="204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/>
              <a:t>野辺山ミリ波干渉計</a:t>
            </a:r>
            <a:endParaRPr kumimoji="1" lang="ja-JP" altLang="en-US" sz="1600" b="1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265447" y="1845222"/>
            <a:ext cx="20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「かなた」 可視光</a:t>
            </a:r>
            <a:endParaRPr kumimoji="1" lang="ja-JP" altLang="en-US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MAXI</a:t>
            </a:r>
            <a:r>
              <a:rPr kumimoji="1" lang="ja-JP" altLang="en-US" dirty="0" smtClean="0"/>
              <a:t>によるバイナリ</a:t>
            </a:r>
            <a:r>
              <a:rPr kumimoji="1" lang="en-US" altLang="ja-JP" dirty="0" smtClean="0"/>
              <a:t>BH</a:t>
            </a:r>
            <a:r>
              <a:rPr kumimoji="1" lang="ja-JP" altLang="en-US" dirty="0" smtClean="0"/>
              <a:t>の探査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  <p:pic>
        <p:nvPicPr>
          <p:cNvPr id="9" name="コンテンツ プレースホルダ 9" descr="BBH_1year_3days_corexp-1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43116"/>
            <a:ext cx="4038600" cy="3112049"/>
          </a:xfrm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55258"/>
            <a:ext cx="416997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直線コネクタ 11"/>
          <p:cNvCxnSpPr/>
          <p:nvPr/>
        </p:nvCxnSpPr>
        <p:spPr>
          <a:xfrm rot="16200000" flipH="1">
            <a:off x="4828104" y="3827980"/>
            <a:ext cx="1559494" cy="714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715008" y="2869638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FF00"/>
                </a:solidFill>
              </a:rPr>
              <a:t>ここの領域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5143504" y="3512580"/>
            <a:ext cx="3214710" cy="158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 rot="19208774">
            <a:off x="6235806" y="3975262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10</a:t>
            </a:r>
            <a:r>
              <a:rPr kumimoji="1" lang="en-US" altLang="ja-JP" b="1" baseline="30000" dirty="0" smtClean="0"/>
              <a:t>6</a:t>
            </a:r>
            <a:r>
              <a:rPr kumimoji="1" lang="en-US" altLang="ja-JP" b="1" i="1" dirty="0" smtClean="0"/>
              <a:t>M</a:t>
            </a:r>
            <a:r>
              <a:rPr kumimoji="1" lang="ja-JP" altLang="en-US" b="1" baseline="-10000" dirty="0" smtClean="0"/>
              <a:t>◎</a:t>
            </a:r>
            <a:endParaRPr kumimoji="1" lang="ja-JP" altLang="en-US" b="1" baseline="-10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46349" y="1807951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10</a:t>
            </a:r>
            <a:r>
              <a:rPr kumimoji="1" lang="en-US" altLang="ja-JP" b="1" baseline="30000" dirty="0" smtClean="0"/>
              <a:t>9</a:t>
            </a:r>
            <a:r>
              <a:rPr kumimoji="1" lang="en-US" altLang="ja-JP" b="1" i="1" dirty="0" smtClean="0"/>
              <a:t>M</a:t>
            </a:r>
            <a:r>
              <a:rPr kumimoji="1" lang="ja-JP" altLang="en-US" b="1" baseline="-10000" dirty="0" smtClean="0"/>
              <a:t>◎</a:t>
            </a:r>
            <a:endParaRPr kumimoji="1" lang="ja-JP" altLang="en-US" b="1" baseline="-10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000628" y="5298530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b="1" dirty="0" smtClean="0"/>
              <a:t>(</a:t>
            </a:r>
            <a:r>
              <a:rPr kumimoji="1" lang="ja-JP" altLang="en-US" sz="1400" b="1" dirty="0" smtClean="0"/>
              <a:t>早崎氏の</a:t>
            </a:r>
            <a:r>
              <a:rPr kumimoji="1" lang="en-US" altLang="ja-JP" sz="1400" b="1" dirty="0" smtClean="0"/>
              <a:t>MAXI</a:t>
            </a:r>
            <a:r>
              <a:rPr kumimoji="1" lang="ja-JP" altLang="en-US" sz="1400" b="1" dirty="0" smtClean="0"/>
              <a:t>チームへの講演から拝借</a:t>
            </a:r>
            <a:r>
              <a:rPr kumimoji="1" lang="en-US" altLang="ja-JP" sz="1400" b="1" dirty="0" smtClean="0"/>
              <a:t>)</a:t>
            </a:r>
            <a:endParaRPr kumimoji="1" lang="ja-JP" altLang="en-US" sz="1400" b="1" dirty="0"/>
          </a:p>
        </p:txBody>
      </p:sp>
      <p:sp>
        <p:nvSpPr>
          <p:cNvPr id="22" name="星 5 21"/>
          <p:cNvSpPr/>
          <p:nvPr/>
        </p:nvSpPr>
        <p:spPr>
          <a:xfrm>
            <a:off x="5929322" y="2155258"/>
            <a:ext cx="142876" cy="14287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572132" y="1785926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OJ 287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00034" y="1285860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srgbClr val="FFFF00"/>
                </a:solidFill>
              </a:rPr>
              <a:t>予想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X</a:t>
            </a:r>
            <a:r>
              <a:rPr lang="ja-JP" altLang="en-US" sz="2400" b="1" dirty="0" smtClean="0">
                <a:solidFill>
                  <a:srgbClr val="FFFF00"/>
                </a:solidFill>
              </a:rPr>
              <a:t>線光度曲線</a:t>
            </a:r>
            <a:endParaRPr lang="en-US" altLang="ja-JP" sz="2400" b="1" dirty="0" smtClean="0">
              <a:solidFill>
                <a:srgbClr val="FFFF00"/>
              </a:solidFill>
            </a:endParaRPr>
          </a:p>
          <a:p>
            <a:pPr algn="ctr"/>
            <a:r>
              <a:rPr kumimoji="1" lang="en-US" altLang="ja-JP" sz="2400" b="1" dirty="0" smtClean="0">
                <a:solidFill>
                  <a:srgbClr val="FFFF00"/>
                </a:solidFill>
              </a:rPr>
              <a:t>1/50 OJ 287, 5 </a:t>
            </a:r>
            <a:r>
              <a:rPr kumimoji="1" lang="en-US" altLang="ja-JP" sz="2400" b="1" dirty="0" err="1" smtClean="0">
                <a:solidFill>
                  <a:srgbClr val="FFFF00"/>
                </a:solidFill>
              </a:rPr>
              <a:t>mCrab</a:t>
            </a:r>
            <a:endParaRPr kumimoji="1" lang="en-US" altLang="ja-JP" sz="2400" b="1" dirty="0" smtClean="0">
              <a:solidFill>
                <a:srgbClr val="FFFF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172273" y="2463824"/>
            <a:ext cx="104227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CC"/>
                </a:solidFill>
              </a:rPr>
              <a:t>3 </a:t>
            </a:r>
            <a:r>
              <a:rPr lang="ja-JP" altLang="en-US" b="1" dirty="0" smtClean="0">
                <a:solidFill>
                  <a:srgbClr val="0000CC"/>
                </a:solidFill>
              </a:rPr>
              <a:t>日積分</a:t>
            </a:r>
            <a:endParaRPr kumimoji="1" lang="ja-JP" altLang="en-US" b="1" dirty="0">
              <a:solidFill>
                <a:srgbClr val="0000CC"/>
              </a:solidFill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>
            <a:off x="1142976" y="3474510"/>
            <a:ext cx="3357586" cy="158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2351311" y="2976032"/>
            <a:ext cx="20778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従来の装置の感度</a:t>
            </a:r>
            <a:endParaRPr lang="en-US" altLang="ja-JP" b="1" dirty="0" smtClean="0">
              <a:solidFill>
                <a:srgbClr val="FF0000"/>
              </a:solidFill>
            </a:endParaRPr>
          </a:p>
        </p:txBody>
      </p:sp>
      <p:sp>
        <p:nvSpPr>
          <p:cNvPr id="28" name="左右矢印 27"/>
          <p:cNvSpPr/>
          <p:nvPr/>
        </p:nvSpPr>
        <p:spPr>
          <a:xfrm>
            <a:off x="1500166" y="3976164"/>
            <a:ext cx="785818" cy="285752"/>
          </a:xfrm>
          <a:prstGeom prst="left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71604" y="3618974"/>
            <a:ext cx="66236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2"/>
                </a:solidFill>
              </a:rPr>
              <a:t>90</a:t>
            </a:r>
            <a:r>
              <a:rPr kumimoji="1" lang="ja-JP" altLang="en-US" b="1" dirty="0" smtClean="0">
                <a:solidFill>
                  <a:schemeClr val="bg2"/>
                </a:solidFill>
              </a:rPr>
              <a:t>日</a:t>
            </a:r>
            <a:endParaRPr kumimoji="1" lang="ja-JP" altLang="en-US" b="1" dirty="0">
              <a:solidFill>
                <a:schemeClr val="bg2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672590" y="1285860"/>
            <a:ext cx="3685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バイナリ</a:t>
            </a:r>
            <a:r>
              <a:rPr kumimoji="1" lang="en-US" altLang="ja-JP" sz="2400" b="1" dirty="0" smtClean="0"/>
              <a:t>BH</a:t>
            </a:r>
            <a:r>
              <a:rPr kumimoji="1" lang="ja-JP" altLang="en-US" sz="2400" b="1" dirty="0" smtClean="0"/>
              <a:t>の周期と間隔</a:t>
            </a:r>
            <a:endParaRPr kumimoji="1" lang="ja-JP" altLang="en-US" sz="24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428728" y="5572140"/>
            <a:ext cx="6269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</a:t>
            </a:r>
            <a:r>
              <a:rPr kumimoji="1" lang="ja-JP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ja-JP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周期的な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線光度変動を探査すれば、</a:t>
            </a:r>
            <a:endParaRPr lang="en-US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バイナリ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</a:t>
            </a:r>
            <a:r>
              <a:rPr lang="ja-JP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が発見できる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と信じている</a:t>
            </a:r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動作設定ボタン : ビデオ 31">
            <a:hlinkClick r:id="rId4" action="ppaction://program" highlightClick="1"/>
          </p:cNvPr>
          <p:cNvSpPr/>
          <p:nvPr/>
        </p:nvSpPr>
        <p:spPr>
          <a:xfrm>
            <a:off x="7929586" y="5929330"/>
            <a:ext cx="571504" cy="57150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" grpId="0" animBg="1"/>
      <p:bldP spid="28" grpId="0" animBg="1"/>
      <p:bldP spid="29" grpId="0" animBg="1"/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400" dirty="0" smtClean="0"/>
              <a:t>MAXI</a:t>
            </a:r>
            <a:r>
              <a:rPr lang="ja-JP" altLang="en-US" sz="4400" dirty="0" smtClean="0"/>
              <a:t>によるバイナリ</a:t>
            </a:r>
            <a:r>
              <a:rPr lang="en-US" altLang="ja-JP" sz="4400" dirty="0" smtClean="0"/>
              <a:t>BH</a:t>
            </a:r>
            <a:r>
              <a:rPr lang="ja-JP" altLang="en-US" sz="4400" dirty="0" smtClean="0"/>
              <a:t>の探査</a:t>
            </a:r>
            <a:endParaRPr kumimoji="1" lang="ja-JP" altLang="en-US" sz="4400" dirty="0"/>
          </a:p>
        </p:txBody>
      </p:sp>
      <p:sp>
        <p:nvSpPr>
          <p:cNvPr id="9" name="コンテンツ プレースホルダ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周期性</a:t>
            </a:r>
            <a:r>
              <a:rPr lang="en-US" altLang="ja-J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巨大バイナリ</a:t>
            </a:r>
            <a:r>
              <a:rPr lang="en-US" altLang="ja-J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BH”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とは限らない</a:t>
            </a:r>
            <a:endParaRPr lang="en-US" altLang="ja-JP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たとえば、</a:t>
            </a:r>
            <a:endParaRPr lang="en-US" altLang="ja-JP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理論的に予想されるバイナリ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</a:t>
            </a:r>
            <a:r>
              <a:rPr kumimoji="1"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の光度変動と比較</a:t>
            </a:r>
            <a:endParaRPr kumimoji="1" lang="en-US" altLang="ja-JP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</a:t>
            </a:r>
            <a:r>
              <a:rPr kumimoji="1"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で見つかった候補の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</a:t>
            </a:r>
            <a:r>
              <a:rPr kumimoji="1"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を、 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VSOP-2 (Space VLBI)</a:t>
            </a:r>
            <a:r>
              <a:rPr kumimoji="1"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で観測して二つの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</a:t>
            </a:r>
            <a:r>
              <a:rPr kumimoji="1"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を分解する</a:t>
            </a:r>
            <a:endParaRPr kumimoji="1" lang="en-US" altLang="ja-JP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r">
              <a:buNone/>
            </a:pP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kumimoji="1"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岐阜大 須藤氏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北</a:t>
            </a:r>
            <a:r>
              <a:rPr kumimoji="1"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大早崎氏などと協力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X</a:t>
            </a:r>
            <a:r>
              <a:rPr kumimoji="1" lang="ja-JP" altLang="en-US" dirty="0" smtClean="0"/>
              <a:t>線とは</a:t>
            </a:r>
            <a:endParaRPr kumimoji="1" lang="ja-JP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97729" y="1853976"/>
            <a:ext cx="424570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2009/5/2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ブラックホールツアーへようこそ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15008" y="1310989"/>
            <a:ext cx="199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/>
              <a:t>レントゲン写真</a:t>
            </a:r>
            <a:endParaRPr kumimoji="1" lang="ja-JP" altLang="en-US" sz="2000" b="1" dirty="0"/>
          </a:p>
        </p:txBody>
      </p:sp>
      <p:grpSp>
        <p:nvGrpSpPr>
          <p:cNvPr id="6" name="グループ化 13"/>
          <p:cNvGrpSpPr/>
          <p:nvPr/>
        </p:nvGrpSpPr>
        <p:grpSpPr>
          <a:xfrm>
            <a:off x="964163" y="4854371"/>
            <a:ext cx="1536135" cy="714380"/>
            <a:chOff x="964163" y="5429264"/>
            <a:chExt cx="1536135" cy="714380"/>
          </a:xfrm>
        </p:grpSpPr>
        <p:sp>
          <p:nvSpPr>
            <p:cNvPr id="21" name="屈折矢印 20"/>
            <p:cNvSpPr/>
            <p:nvPr/>
          </p:nvSpPr>
          <p:spPr>
            <a:xfrm>
              <a:off x="1857356" y="5429264"/>
              <a:ext cx="642942" cy="500066"/>
            </a:xfrm>
            <a:prstGeom prst="bentUpArrow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964163" y="5497313"/>
              <a:ext cx="8931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b="1" dirty="0" smtClean="0"/>
                <a:t>太陽</a:t>
              </a:r>
              <a:endParaRPr lang="en-US" altLang="ja-JP" b="1" dirty="0" smtClean="0"/>
            </a:p>
            <a:p>
              <a:pPr algn="ctr"/>
              <a:r>
                <a:rPr kumimoji="1" lang="en-US" altLang="ja-JP" b="1" dirty="0" smtClean="0"/>
                <a:t>6000</a:t>
              </a:r>
              <a:r>
                <a:rPr kumimoji="1" lang="ja-JP" altLang="en-US" b="1" dirty="0" smtClean="0"/>
                <a:t>度</a:t>
              </a:r>
              <a:endParaRPr kumimoji="1" lang="ja-JP" altLang="en-US" b="1" dirty="0"/>
            </a:p>
          </p:txBody>
        </p:sp>
      </p:grpSp>
      <p:grpSp>
        <p:nvGrpSpPr>
          <p:cNvPr id="7" name="グループ化 14"/>
          <p:cNvGrpSpPr/>
          <p:nvPr/>
        </p:nvGrpSpPr>
        <p:grpSpPr>
          <a:xfrm>
            <a:off x="2276805" y="4854371"/>
            <a:ext cx="2723823" cy="1074959"/>
            <a:chOff x="2276805" y="5429264"/>
            <a:chExt cx="2723823" cy="1074959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2276805" y="5857892"/>
              <a:ext cx="2723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b="1" dirty="0" smtClean="0"/>
                <a:t>ブラックホール降着円盤</a:t>
              </a:r>
              <a:endParaRPr kumimoji="1" lang="en-US" altLang="ja-JP" b="1" dirty="0" smtClean="0"/>
            </a:p>
            <a:p>
              <a:pPr algn="ctr"/>
              <a:r>
                <a:rPr kumimoji="1" lang="en-US" altLang="ja-JP" b="1" dirty="0" smtClean="0"/>
                <a:t>1000</a:t>
              </a:r>
              <a:r>
                <a:rPr kumimoji="1" lang="ja-JP" altLang="en-US" b="1" dirty="0" smtClean="0"/>
                <a:t>万度</a:t>
              </a:r>
              <a:endParaRPr kumimoji="1" lang="ja-JP" altLang="en-US" b="1" dirty="0"/>
            </a:p>
          </p:txBody>
        </p:sp>
        <p:sp>
          <p:nvSpPr>
            <p:cNvPr id="25" name="上矢印 24"/>
            <p:cNvSpPr/>
            <p:nvPr/>
          </p:nvSpPr>
          <p:spPr>
            <a:xfrm>
              <a:off x="3143240" y="5429264"/>
              <a:ext cx="285752" cy="500066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6" name="Picture 33" descr="C:\Documents and Settings\Administrator\デスクトップ\Presentation\Lorentz2002\hand2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62512" y="1899039"/>
            <a:ext cx="3985322" cy="28838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4. </a:t>
            </a:r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12" name="コンテンツ プレースホルダ 11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357718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は</a:t>
            </a:r>
          </a:p>
          <a:p>
            <a:pPr lvl="1"/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国際宇宙ステーション搭載の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Sky X-ray monitor</a:t>
            </a:r>
          </a:p>
          <a:p>
            <a:pPr lvl="1"/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日に打ち上げ、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月中に観測を開始</a:t>
            </a:r>
            <a:endParaRPr kumimoji="1"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月に定常観測に入り、最低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年を期待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運用を行う</a:t>
            </a:r>
            <a:endParaRPr kumimoji="1"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二つの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線観測装置を搭載</a:t>
            </a:r>
            <a:endParaRPr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Slit Camera (GSC) &amp; Solid-state Slit Camera</a:t>
            </a:r>
          </a:p>
          <a:p>
            <a:pPr lvl="1"/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史上最高の感度を持つ</a:t>
            </a:r>
            <a:endParaRPr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線監視が初めて可能になる</a:t>
            </a:r>
            <a:endParaRPr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観測データや突発天体発見の速報を一般公開</a:t>
            </a:r>
            <a:endParaRPr kumimoji="1"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月から</a:t>
            </a:r>
            <a:endParaRPr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http://maxi.riken.jp</a:t>
            </a:r>
            <a:endParaRPr kumimoji="1" lang="en-US" altLang="ja-JP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  <p:pic>
        <p:nvPicPr>
          <p:cNvPr id="13" name="Picture 2" descr="C:\Users\isobe\AppData\Local\Temp\MAXI_new_logo_ver2_03_kibo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-24"/>
            <a:ext cx="2071670" cy="2071670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1981081" y="5929330"/>
            <a:ext cx="5234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FFFF00"/>
                </a:solidFill>
              </a:rPr>
              <a:t>ご期待とご協力をお願いします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400" dirty="0" smtClean="0"/>
              <a:t>天体からの</a:t>
            </a:r>
            <a:r>
              <a:rPr lang="en-US" altLang="ja-JP" sz="4400" dirty="0" smtClean="0"/>
              <a:t>X</a:t>
            </a:r>
            <a:r>
              <a:rPr lang="ja-JP" altLang="en-US" sz="4400" dirty="0" smtClean="0"/>
              <a:t>線を観測するには</a:t>
            </a:r>
            <a:r>
              <a:rPr lang="en-US" altLang="ja-JP" sz="4400" dirty="0" smtClean="0"/>
              <a:t>…</a:t>
            </a:r>
            <a:endParaRPr kumimoji="1" lang="ja-JP" altLang="en-US" sz="4400" dirty="0"/>
          </a:p>
        </p:txBody>
      </p:sp>
      <p:pic>
        <p:nvPicPr>
          <p:cNvPr id="7" name="コンテンツ プレースホルダ 6" descr="大気の窓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601964"/>
            <a:ext cx="6000792" cy="4684556"/>
          </a:xfrm>
        </p:spPr>
      </p:pic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2009/5/2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ブラックホールツアーへようこそ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X-ray sky is highly variable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857784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宇宙に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存在する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あらゆる天体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は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を放射する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活動銀河中心核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ブラックホール、中性子星、白色矮星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超新星とその残骸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星、原始星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ガンマ線バースト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その多くは激しく光度・スペクトル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変動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をする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線で天体を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監視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し続けること重要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すざく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衛星のような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視野の狭い検出器は不向き</a:t>
            </a:r>
            <a:endParaRPr lang="en-US" altLang="ja-JP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広い視野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をもつ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検出器が必要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8" name="動作設定ボタン : ビデオ 7">
            <a:hlinkClick r:id="rId2" action="ppaction://hlinkfile" highlightClick="1"/>
          </p:cNvPr>
          <p:cNvSpPr/>
          <p:nvPr/>
        </p:nvSpPr>
        <p:spPr>
          <a:xfrm>
            <a:off x="7429520" y="3357562"/>
            <a:ext cx="642942" cy="57150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1071538" y="4558796"/>
            <a:ext cx="5326976" cy="1276855"/>
            <a:chOff x="1071538" y="4558796"/>
            <a:chExt cx="5326976" cy="1276855"/>
          </a:xfrm>
        </p:grpSpPr>
        <p:pic>
          <p:nvPicPr>
            <p:cNvPr id="10" name="Picture 7" descr="astroe_1_larg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1071538" y="4600786"/>
              <a:ext cx="1714512" cy="1202601"/>
            </a:xfrm>
            <a:prstGeom prst="rect">
              <a:avLst/>
            </a:prstGeom>
            <a:noFill/>
          </p:spPr>
        </p:pic>
        <p:pic>
          <p:nvPicPr>
            <p:cNvPr id="9" name="Picture 4" descr="chandra_cenabg-3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2446" y="4572008"/>
              <a:ext cx="1608116" cy="1263643"/>
            </a:xfrm>
            <a:prstGeom prst="rect">
              <a:avLst/>
            </a:prstGeom>
            <a:noFill/>
          </p:spPr>
        </p:pic>
        <p:pic>
          <p:nvPicPr>
            <p:cNvPr id="11" name="Picture 4" descr="xmm_art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43438" y="4558796"/>
              <a:ext cx="1714512" cy="1268918"/>
            </a:xfrm>
            <a:prstGeom prst="rect">
              <a:avLst/>
            </a:prstGeom>
            <a:noFill/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1638885" y="4572008"/>
              <a:ext cx="1218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b="1" dirty="0" smtClean="0"/>
                <a:t>「すざく」</a:t>
              </a:r>
              <a:endParaRPr kumimoji="1" lang="ja-JP" altLang="en-US" sz="1600" b="1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568897" y="4572008"/>
              <a:ext cx="931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 smtClean="0"/>
                <a:t>Chandra</a:t>
              </a:r>
              <a:endParaRPr kumimoji="1" lang="ja-JP" altLang="en-US" sz="1600" b="1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498909" y="4572008"/>
              <a:ext cx="899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Newton</a:t>
              </a:r>
              <a:endParaRPr kumimoji="1" lang="ja-JP" altLang="en-US" sz="1600" b="1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1071538" y="4572008"/>
            <a:ext cx="5357850" cy="1285884"/>
            <a:chOff x="1071538" y="4572008"/>
            <a:chExt cx="5357850" cy="1285884"/>
          </a:xfrm>
        </p:grpSpPr>
        <p:cxnSp>
          <p:nvCxnSpPr>
            <p:cNvPr id="16" name="直線コネクタ 15"/>
            <p:cNvCxnSpPr/>
            <p:nvPr/>
          </p:nvCxnSpPr>
          <p:spPr>
            <a:xfrm flipV="1">
              <a:off x="1071538" y="4572008"/>
              <a:ext cx="5357850" cy="1214446"/>
            </a:xfrm>
            <a:prstGeom prst="line">
              <a:avLst/>
            </a:prstGeom>
            <a:ln w="571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1071538" y="4572008"/>
              <a:ext cx="5357850" cy="1285884"/>
            </a:xfrm>
            <a:prstGeom prst="line">
              <a:avLst/>
            </a:prstGeom>
            <a:ln w="571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これまでの 全天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線観測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42844" y="1714488"/>
            <a:ext cx="8786874" cy="4643470"/>
          </a:xfrm>
        </p:spPr>
        <p:txBody>
          <a:bodyPr>
            <a:normAutofit/>
          </a:bodyPr>
          <a:lstStyle/>
          <a:p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これまでの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Sky X-ray Monitor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年代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(?)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に始まる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「ぎんが」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ASM</a:t>
            </a:r>
          </a:p>
          <a:p>
            <a:pPr lvl="1"/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RXTE ASM </a:t>
            </a:r>
          </a:p>
          <a:p>
            <a:pPr lvl="1"/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GRB monitors (HETE-2 etc)</a:t>
            </a:r>
          </a:p>
          <a:p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どちらかというと主検出器の補助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監視できる方向が限定される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感度が必ずしも十分でない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銀河系外の天体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活動銀河中心核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ja-JP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には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不向き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 l="20690"/>
          <a:stretch>
            <a:fillRect/>
          </a:stretch>
        </p:blipFill>
        <p:spPr bwMode="auto">
          <a:xfrm>
            <a:off x="6072198" y="1857364"/>
            <a:ext cx="295901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3502723"/>
            <a:ext cx="2000264" cy="208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テキスト ボックス 8"/>
          <p:cNvSpPr txBox="1"/>
          <p:nvPr/>
        </p:nvSpPr>
        <p:spPr>
          <a:xfrm>
            <a:off x="6786578" y="5143512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RXTE</a:t>
            </a:r>
            <a:endParaRPr kumimoji="1" lang="ja-JP" altLang="en-US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643834" y="1928802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「ぎんが」</a:t>
            </a:r>
            <a:endParaRPr kumimoji="1" lang="ja-JP" altLang="en-US" b="1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6500826" y="2428868"/>
            <a:ext cx="429422" cy="1588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isobe\AppData\Local\Temp\MAXI_new_logo_ver2_03_kibo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14290"/>
            <a:ext cx="6215106" cy="6215106"/>
          </a:xfrm>
          <a:prstGeom prst="rect">
            <a:avLst/>
          </a:prstGeom>
          <a:noFill/>
        </p:spPr>
      </p:pic>
      <p:cxnSp>
        <p:nvCxnSpPr>
          <p:cNvPr id="15" name="直線矢印コネクタ 14"/>
          <p:cNvCxnSpPr>
            <a:stCxn id="18" idx="1"/>
          </p:cNvCxnSpPr>
          <p:nvPr/>
        </p:nvCxnSpPr>
        <p:spPr>
          <a:xfrm rot="10800000" flipV="1">
            <a:off x="7715272" y="3685104"/>
            <a:ext cx="500066" cy="315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8215338" y="3500438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PCA</a:t>
            </a:r>
            <a:endParaRPr kumimoji="1" lang="ja-JP" altLang="en-US" b="1" dirty="0"/>
          </a:p>
        </p:txBody>
      </p:sp>
      <p:cxnSp>
        <p:nvCxnSpPr>
          <p:cNvPr id="20" name="直線矢印コネクタ 19"/>
          <p:cNvCxnSpPr/>
          <p:nvPr/>
        </p:nvCxnSpPr>
        <p:spPr>
          <a:xfrm rot="10800000" flipV="1">
            <a:off x="7786710" y="2500306"/>
            <a:ext cx="642942" cy="243962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8367738" y="2357430"/>
            <a:ext cx="59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LAC</a:t>
            </a:r>
            <a:endParaRPr kumimoji="1" lang="ja-JP" altLang="en-US" b="1" dirty="0"/>
          </a:p>
        </p:txBody>
      </p:sp>
      <p:cxnSp>
        <p:nvCxnSpPr>
          <p:cNvPr id="25" name="直線矢印コネクタ 24"/>
          <p:cNvCxnSpPr/>
          <p:nvPr/>
        </p:nvCxnSpPr>
        <p:spPr>
          <a:xfrm rot="5400000" flipH="1" flipV="1">
            <a:off x="6716331" y="4429529"/>
            <a:ext cx="427040" cy="79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2. MAXI</a:t>
            </a:r>
            <a:r>
              <a:rPr lang="ja-JP" altLang="en-US" dirty="0" smtClean="0"/>
              <a:t>の概要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/>
              <a:t>全天</a:t>
            </a:r>
            <a:r>
              <a:rPr kumimoji="1" lang="en-US" altLang="ja-JP" sz="4000" dirty="0" smtClean="0"/>
              <a:t>X</a:t>
            </a:r>
            <a:r>
              <a:rPr lang="ja-JP" altLang="en-US" sz="4000" dirty="0" smtClean="0"/>
              <a:t>線</a:t>
            </a:r>
            <a:r>
              <a:rPr kumimoji="1" lang="ja-JP" altLang="en-US" sz="4000" dirty="0" smtClean="0"/>
              <a:t>監視装置 </a:t>
            </a:r>
            <a:r>
              <a:rPr kumimoji="1" lang="en-US" altLang="ja-JP" sz="4000" dirty="0" smtClean="0"/>
              <a:t/>
            </a:r>
            <a:br>
              <a:rPr kumimoji="1" lang="en-US" altLang="ja-JP" sz="4000" dirty="0" smtClean="0"/>
            </a:br>
            <a:r>
              <a:rPr lang="en-US" altLang="ja-JP" sz="4000" dirty="0" smtClean="0"/>
              <a:t>Monitor of All sky X-ray Image (</a:t>
            </a:r>
            <a:r>
              <a:rPr kumimoji="1" lang="en-US" altLang="ja-JP" sz="4000" dirty="0" smtClean="0"/>
              <a:t>MAXI)</a:t>
            </a:r>
            <a:endParaRPr kumimoji="1"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572032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国際宇宙ステーション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日本実験棟「きぼう」船外プラットフォームに搭載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全天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線監視専用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の装置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二つの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線検出器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を搭載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ガススリットカメラ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GSC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ガス比例計数管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ソリッドステートスリットカメラ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kumimoji="1"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SSC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: X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CCD</a:t>
            </a:r>
            <a:endParaRPr kumimoji="1"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細長い視野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(160 x 3 deg</a:t>
            </a:r>
            <a:r>
              <a:rPr lang="en-US" altLang="ja-JP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; GSC)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をもつ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の軌道に沿って全天を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ごとにスキャン観測</a:t>
            </a:r>
            <a:endParaRPr lang="en-US" altLang="ja-JP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これまでの全天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kumimoji="1"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線観測装置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よりひとけた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感度が良い</a:t>
            </a:r>
            <a:endParaRPr kumimoji="1" lang="en-US" altLang="ja-JP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観測データはインターネット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公開</a:t>
            </a:r>
            <a:endParaRPr kumimoji="1" lang="en-US" altLang="ja-JP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突発天体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の発見をインターネットで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速報</a:t>
            </a:r>
            <a:endParaRPr kumimoji="1" lang="en-US" altLang="ja-JP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(JST)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に、スペースシャトルで打ち上げ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予定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最低でも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年の運用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を予定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&gt; 5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年の運用を期待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2009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7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6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セミナー＠北海道大学理学部物理学科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テーマ1">
  <a:themeElements>
    <a:clrScheme name="テクノロジー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テーマ1</Template>
  <TotalTime>2711</TotalTime>
  <Words>2627</Words>
  <Application>Microsoft Office PowerPoint</Application>
  <PresentationFormat>画面に合わせる (4:3)</PresentationFormat>
  <Paragraphs>567</Paragraphs>
  <Slides>40</Slides>
  <Notes>7</Notes>
  <HiddenSlides>0</HiddenSlides>
  <MMClips>2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2" baseType="lpstr">
      <vt:lpstr>テーマ1</vt:lpstr>
      <vt:lpstr>Drawing</vt:lpstr>
      <vt:lpstr>全天X線監視装置 MAXI と そのサイエンス</vt:lpstr>
      <vt:lpstr>自己紹介</vt:lpstr>
      <vt:lpstr>1. Introduction</vt:lpstr>
      <vt:lpstr>X線とは</vt:lpstr>
      <vt:lpstr>天体からのX線を観測するには…</vt:lpstr>
      <vt:lpstr>The X-ray sky is highly variable</vt:lpstr>
      <vt:lpstr>これまでの 全天X線観測</vt:lpstr>
      <vt:lpstr>2. MAXIの概要</vt:lpstr>
      <vt:lpstr>全天X線監視装置  Monitor of All sky X-ray Image (MAXI)</vt:lpstr>
      <vt:lpstr>国際宇宙ステーション ISS</vt:lpstr>
      <vt:lpstr>MAXIの外観</vt:lpstr>
      <vt:lpstr>MAXIの観測原理</vt:lpstr>
      <vt:lpstr>MAXIの観測原理</vt:lpstr>
      <vt:lpstr>MAXIの観測装置</vt:lpstr>
      <vt:lpstr>Gas Slit Camera(GSC)</vt:lpstr>
      <vt:lpstr>Solid-sate Slit Camera (SSC)</vt:lpstr>
      <vt:lpstr>MAXI GSCで得られる X線光度曲線</vt:lpstr>
      <vt:lpstr>MAXIで得られる全天X線画像</vt:lpstr>
      <vt:lpstr>MAXIで得られる全天X線画像</vt:lpstr>
      <vt:lpstr>MAXIのデータリンク</vt:lpstr>
      <vt:lpstr>MAXIのスケジュール</vt:lpstr>
      <vt:lpstr>MAXIのデータ公開</vt:lpstr>
      <vt:lpstr>MAXIは今</vt:lpstr>
      <vt:lpstr>3. MAXIのサイエンス</vt:lpstr>
      <vt:lpstr>MAXIで期待されるサイエンス</vt:lpstr>
      <vt:lpstr>MAXIと天体のタイムスケール</vt:lpstr>
      <vt:lpstr>MAXIの感度と観測天体</vt:lpstr>
      <vt:lpstr>活動銀河中心核の質量推定</vt:lpstr>
      <vt:lpstr>Blazarの時間変動</vt:lpstr>
      <vt:lpstr>ブレーザーの長期モニタ</vt:lpstr>
      <vt:lpstr>MAXIで予想される ブレーザーのXせんライトカーブ</vt:lpstr>
      <vt:lpstr>MAXIの観測帯域と Blazarのスペクトル</vt:lpstr>
      <vt:lpstr>バイナリブラックホール探査</vt:lpstr>
      <vt:lpstr>巨大バイナリブラックホール(BH)を攻める(個人的)動機</vt:lpstr>
      <vt:lpstr>巨大バイナリBHの観測的証拠</vt:lpstr>
      <vt:lpstr>最有力候補 OJ 287</vt:lpstr>
      <vt:lpstr>OJ 287の多波長同時観測</vt:lpstr>
      <vt:lpstr>MAXIによるバイナリBHの探査</vt:lpstr>
      <vt:lpstr>MAXIによるバイナリBHの探査</vt:lpstr>
      <vt:lpstr>4. まとめ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isobe</dc:creator>
  <cp:lastModifiedBy>isobe</cp:lastModifiedBy>
  <cp:revision>530</cp:revision>
  <dcterms:created xsi:type="dcterms:W3CDTF">2009-06-24T12:25:02Z</dcterms:created>
  <dcterms:modified xsi:type="dcterms:W3CDTF">2009-07-06T03:52:57Z</dcterms:modified>
</cp:coreProperties>
</file>